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drawings/drawing3.xml" ContentType="application/vnd.openxmlformats-officedocument.drawingml.chartshape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drawings/drawing4.xml" ContentType="application/vnd.openxmlformats-officedocument.drawingml.chartshapes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drawings/drawing5.xml" ContentType="application/vnd.openxmlformats-officedocument.drawingml.chartshapes+xml"/>
  <Override PartName="/ppt/charts/chart18.xml" ContentType="application/vnd.openxmlformats-officedocument.drawingml.chart+xml"/>
  <Override PartName="/ppt/drawings/drawing6.xml" ContentType="application/vnd.openxmlformats-officedocument.drawingml.chartshapes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drawings/drawing7.xml" ContentType="application/vnd.openxmlformats-officedocument.drawingml.chartshape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21.xml" ContentType="application/vnd.openxmlformats-officedocument.drawingml.chart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drawings/drawing8.xml" ContentType="application/vnd.openxmlformats-officedocument.drawingml.chartshapes+xml"/>
  <Override PartName="/ppt/charts/chart25.xml" ContentType="application/vnd.openxmlformats-officedocument.drawingml.chart+xml"/>
  <Override PartName="/ppt/drawings/drawing9.xml" ContentType="application/vnd.openxmlformats-officedocument.drawingml.chartshapes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charts/chart26.xml" ContentType="application/vnd.openxmlformats-officedocument.drawingml.chart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charts/chart27.xml" ContentType="application/vnd.openxmlformats-officedocument.drawingml.chart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drawings/drawing10.xml" ContentType="application/vnd.openxmlformats-officedocument.drawingml.chartshapes+xml"/>
  <Override PartName="/ppt/charts/chart32.xml" ContentType="application/vnd.openxmlformats-officedocument.drawingml.chart+xml"/>
  <Override PartName="/ppt/drawings/drawing11.xml" ContentType="application/vnd.openxmlformats-officedocument.drawingml.chartshapes+xml"/>
  <Override PartName="/ppt/charts/chart33.xml" ContentType="application/vnd.openxmlformats-officedocument.drawingml.chart+xml"/>
  <Override PartName="/ppt/drawings/drawing12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6"/>
  </p:notesMasterIdLst>
  <p:sldIdLst>
    <p:sldId id="263" r:id="rId2"/>
    <p:sldId id="257" r:id="rId3"/>
    <p:sldId id="256" r:id="rId4"/>
    <p:sldId id="281" r:id="rId5"/>
    <p:sldId id="460" r:id="rId6"/>
    <p:sldId id="470" r:id="rId7"/>
    <p:sldId id="472" r:id="rId8"/>
    <p:sldId id="475" r:id="rId9"/>
    <p:sldId id="499" r:id="rId10"/>
    <p:sldId id="474" r:id="rId11"/>
    <p:sldId id="473" r:id="rId12"/>
    <p:sldId id="463" r:id="rId13"/>
    <p:sldId id="464" r:id="rId14"/>
    <p:sldId id="476" r:id="rId15"/>
    <p:sldId id="480" r:id="rId16"/>
    <p:sldId id="481" r:id="rId17"/>
    <p:sldId id="482" r:id="rId18"/>
    <p:sldId id="259" r:id="rId19"/>
    <p:sldId id="483" r:id="rId20"/>
    <p:sldId id="484" r:id="rId21"/>
    <p:sldId id="495" r:id="rId22"/>
    <p:sldId id="496" r:id="rId23"/>
    <p:sldId id="497" r:id="rId24"/>
    <p:sldId id="498" r:id="rId25"/>
    <p:sldId id="491" r:id="rId26"/>
    <p:sldId id="492" r:id="rId27"/>
    <p:sldId id="493" r:id="rId28"/>
    <p:sldId id="485" r:id="rId29"/>
    <p:sldId id="486" r:id="rId30"/>
    <p:sldId id="487" r:id="rId31"/>
    <p:sldId id="488" r:id="rId32"/>
    <p:sldId id="489" r:id="rId33"/>
    <p:sldId id="313" r:id="rId34"/>
    <p:sldId id="323" r:id="rId35"/>
    <p:sldId id="419" r:id="rId36"/>
    <p:sldId id="420" r:id="rId37"/>
    <p:sldId id="421" r:id="rId38"/>
    <p:sldId id="422" r:id="rId39"/>
    <p:sldId id="423" r:id="rId40"/>
    <p:sldId id="424" r:id="rId41"/>
    <p:sldId id="425" r:id="rId42"/>
    <p:sldId id="426" r:id="rId43"/>
    <p:sldId id="427" r:id="rId44"/>
    <p:sldId id="428" r:id="rId45"/>
    <p:sldId id="429" r:id="rId46"/>
    <p:sldId id="430" r:id="rId47"/>
    <p:sldId id="431" r:id="rId48"/>
    <p:sldId id="432" r:id="rId49"/>
    <p:sldId id="433" r:id="rId50"/>
    <p:sldId id="434" r:id="rId51"/>
    <p:sldId id="435" r:id="rId52"/>
    <p:sldId id="436" r:id="rId53"/>
    <p:sldId id="437" r:id="rId54"/>
    <p:sldId id="438" r:id="rId55"/>
    <p:sldId id="439" r:id="rId56"/>
    <p:sldId id="440" r:id="rId57"/>
    <p:sldId id="441" r:id="rId58"/>
    <p:sldId id="442" r:id="rId59"/>
    <p:sldId id="443" r:id="rId60"/>
    <p:sldId id="444" r:id="rId61"/>
    <p:sldId id="445" r:id="rId62"/>
    <p:sldId id="446" r:id="rId63"/>
    <p:sldId id="447" r:id="rId64"/>
    <p:sldId id="448" r:id="rId65"/>
    <p:sldId id="449" r:id="rId66"/>
    <p:sldId id="450" r:id="rId67"/>
    <p:sldId id="451" r:id="rId68"/>
    <p:sldId id="452" r:id="rId69"/>
    <p:sldId id="453" r:id="rId70"/>
    <p:sldId id="454" r:id="rId71"/>
    <p:sldId id="455" r:id="rId72"/>
    <p:sldId id="456" r:id="rId73"/>
    <p:sldId id="457" r:id="rId74"/>
    <p:sldId id="458" r:id="rId75"/>
    <p:sldId id="300" r:id="rId76"/>
    <p:sldId id="402" r:id="rId77"/>
    <p:sldId id="403" r:id="rId78"/>
    <p:sldId id="404" r:id="rId79"/>
    <p:sldId id="405" r:id="rId80"/>
    <p:sldId id="406" r:id="rId81"/>
    <p:sldId id="407" r:id="rId82"/>
    <p:sldId id="408" r:id="rId83"/>
    <p:sldId id="409" r:id="rId84"/>
    <p:sldId id="417" r:id="rId85"/>
  </p:sldIdLst>
  <p:sldSz cx="9144000" cy="6858000" type="screen4x3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415"/>
    <a:srgbClr val="660066"/>
    <a:srgbClr val="FF9900"/>
    <a:srgbClr val="E7E200"/>
    <a:srgbClr val="00CC00"/>
    <a:srgbClr val="FF0066"/>
    <a:srgbClr val="009900"/>
    <a:srgbClr val="00CCFF"/>
    <a:srgbClr val="33CC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29" autoAdjust="0"/>
    <p:restoredTop sz="92700" autoAdjust="0"/>
  </p:normalViewPr>
  <p:slideViewPr>
    <p:cSldViewPr>
      <p:cViewPr>
        <p:scale>
          <a:sx n="100" d="100"/>
          <a:sy n="100" d="100"/>
        </p:scale>
        <p:origin x="-2082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6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Excel17.xlsx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9.xlsx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Excel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3.xlsx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package" Target="../embeddings/_____Microsoft_Excel24.xlsx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package" Target="../embeddings/_____Microsoft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9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0.xlsx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package" Target="../embeddings/_____Microsoft_Excel31.xlsx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package" Target="../embeddings/_____Microsoft_Excel32.xlsx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package" Target="../embeddings/_____Microsoft_Excel33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4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5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6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solidFill>
          <a:srgbClr val="FFFFCC"/>
        </a:solidFill>
      </c:spPr>
    </c:floor>
    <c:sideWall>
      <c:thickness val="0"/>
      <c:spPr>
        <a:noFill/>
      </c:spPr>
    </c:sideWall>
    <c:backWall>
      <c:thickness val="0"/>
      <c:spPr>
        <a:noFill/>
      </c:spPr>
    </c:backWall>
    <c:plotArea>
      <c:layout>
        <c:manualLayout>
          <c:layoutTarget val="inner"/>
          <c:xMode val="edge"/>
          <c:yMode val="edge"/>
          <c:x val="0.15437533612256563"/>
          <c:y val="2.2667830613711647E-2"/>
          <c:w val="0.7019963218675449"/>
          <c:h val="0.699806973703404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 Октябрьского района</c:v>
                </c:pt>
              </c:strCache>
            </c:strRef>
          </c:tx>
          <c:spPr>
            <a:solidFill>
              <a:srgbClr val="4BA9FF"/>
            </a:solidFill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4BA9FF">
                      <a:shade val="30000"/>
                      <a:satMod val="115000"/>
                    </a:srgbClr>
                  </a:gs>
                  <a:gs pos="50000">
                    <a:srgbClr val="4BA9FF">
                      <a:shade val="67500"/>
                      <a:satMod val="115000"/>
                    </a:srgbClr>
                  </a:gs>
                  <a:gs pos="100000">
                    <a:srgbClr val="4BA9FF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</c:spPr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4BA9FF">
                      <a:shade val="30000"/>
                      <a:satMod val="115000"/>
                    </a:srgbClr>
                  </a:gs>
                  <a:gs pos="50000">
                    <a:srgbClr val="4BA9FF">
                      <a:shade val="67500"/>
                      <a:satMod val="115000"/>
                    </a:srgbClr>
                  </a:gs>
                  <a:gs pos="100000">
                    <a:srgbClr val="4BA9FF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</c:spPr>
          </c:dPt>
          <c:dPt>
            <c:idx val="2"/>
            <c:invertIfNegative val="0"/>
            <c:bubble3D val="0"/>
            <c:spPr>
              <a:gradFill flip="none" rotWithShape="1">
                <a:gsLst>
                  <a:gs pos="0">
                    <a:srgbClr val="4BA9FF">
                      <a:shade val="30000"/>
                      <a:satMod val="115000"/>
                    </a:srgbClr>
                  </a:gs>
                  <a:gs pos="50000">
                    <a:srgbClr val="4BA9FF">
                      <a:shade val="67500"/>
                      <a:satMod val="115000"/>
                    </a:srgbClr>
                  </a:gs>
                  <a:gs pos="100000">
                    <a:srgbClr val="4BA9FF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</c:spPr>
          </c:dPt>
          <c:dPt>
            <c:idx val="3"/>
            <c:invertIfNegative val="0"/>
            <c:bubble3D val="0"/>
            <c:spPr>
              <a:gradFill flip="none" rotWithShape="1">
                <a:gsLst>
                  <a:gs pos="0">
                    <a:srgbClr val="4BA9FF">
                      <a:shade val="30000"/>
                      <a:satMod val="115000"/>
                    </a:srgbClr>
                  </a:gs>
                  <a:gs pos="50000">
                    <a:srgbClr val="4BA9FF">
                      <a:shade val="67500"/>
                      <a:satMod val="115000"/>
                    </a:srgbClr>
                  </a:gs>
                  <a:gs pos="100000">
                    <a:srgbClr val="4BA9FF">
                      <a:shade val="100000"/>
                      <a:satMod val="11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</c:spPr>
          </c:dPt>
          <c:dLbls>
            <c:dLbl>
              <c:idx val="0"/>
              <c:layout>
                <c:manualLayout>
                  <c:x val="1.3932854763589049E-2"/>
                  <c:y val="-6.24248996332335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601387195941934E-2"/>
                  <c:y val="-9.5783969270660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881694442273639E-2"/>
                  <c:y val="-7.50343391697873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885643505348022E-2"/>
                  <c:y val="-7.20639648366901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29" b="1" i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2014                (первонач. принятый)</c:v>
                </c:pt>
                <c:pt idx="1">
                  <c:v>2015                (проект)</c:v>
                </c:pt>
                <c:pt idx="2">
                  <c:v>2016                   (проект)</c:v>
                </c:pt>
                <c:pt idx="3">
                  <c:v>2017                (проект)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1498864.9</c:v>
                </c:pt>
                <c:pt idx="1">
                  <c:v>1550392.3</c:v>
                </c:pt>
                <c:pt idx="2">
                  <c:v>1313929</c:v>
                </c:pt>
                <c:pt idx="3">
                  <c:v>1328092.1000000001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Бюджеты поселений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8878203524459961E-2"/>
                  <c:y val="-0.127361665697275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952476596735182E-2"/>
                  <c:y val="-0.11277831798225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627512764622692E-2"/>
                  <c:y val="-0.119015680149180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1365018759712948E-2"/>
                  <c:y val="-0.115417385087842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17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2014                (первонач. принятый)</c:v>
                </c:pt>
                <c:pt idx="1">
                  <c:v>2015                (проект)</c:v>
                </c:pt>
                <c:pt idx="2">
                  <c:v>2016                   (проект)</c:v>
                </c:pt>
                <c:pt idx="3">
                  <c:v>2017                (проект)</c:v>
                </c:pt>
              </c:strCache>
            </c:strRef>
          </c:cat>
          <c:val>
            <c:numRef>
              <c:f>Лист1!$C$2:$C$5</c:f>
              <c:numCache>
                <c:formatCode>#,##0.00</c:formatCode>
                <c:ptCount val="4"/>
                <c:pt idx="0">
                  <c:v>272136.5</c:v>
                </c:pt>
                <c:pt idx="1">
                  <c:v>278282.09999999998</c:v>
                </c:pt>
                <c:pt idx="2">
                  <c:v>263599.8</c:v>
                </c:pt>
                <c:pt idx="3">
                  <c:v>277461.7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8962688"/>
        <c:axId val="28506368"/>
        <c:axId val="0"/>
      </c:bar3DChart>
      <c:catAx>
        <c:axId val="58962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i="0">
                <a:effectLst/>
              </a:defRPr>
            </a:pPr>
            <a:endParaRPr lang="ru-RU"/>
          </a:p>
        </c:txPr>
        <c:crossAx val="28506368"/>
        <c:crosses val="autoZero"/>
        <c:auto val="1"/>
        <c:lblAlgn val="ctr"/>
        <c:lblOffset val="100"/>
        <c:noMultiLvlLbl val="0"/>
      </c:catAx>
      <c:valAx>
        <c:axId val="28506368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crossAx val="58962688"/>
        <c:crosses val="autoZero"/>
        <c:crossBetween val="between"/>
      </c:valAx>
      <c:spPr>
        <a:noFill/>
        <a:ln w="23893">
          <a:noFill/>
        </a:ln>
      </c:spPr>
    </c:plotArea>
    <c:legend>
      <c:legendPos val="r"/>
      <c:layout>
        <c:manualLayout>
          <c:xMode val="edge"/>
          <c:yMode val="edge"/>
          <c:x val="0.26374303608173194"/>
          <c:y val="0.88939075218173413"/>
          <c:w val="0.47130583186818004"/>
          <c:h val="0.10761863518829776"/>
        </c:manualLayout>
      </c:layout>
      <c:overlay val="0"/>
      <c:spPr>
        <a:solidFill>
          <a:schemeClr val="accent5">
            <a:lumMod val="40000"/>
            <a:lumOff val="60000"/>
          </a:schemeClr>
        </a:solidFill>
      </c:spPr>
      <c:txPr>
        <a:bodyPr/>
        <a:lstStyle/>
        <a:p>
          <a:pPr>
            <a:defRPr sz="1317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693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title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3894">
          <a:noFill/>
        </a:ln>
      </c:spPr>
    </c:sideWall>
    <c:backWall>
      <c:thickness val="0"/>
      <c:spPr>
        <a:noFill/>
        <a:ln w="23894">
          <a:noFill/>
        </a:ln>
      </c:spPr>
    </c:backWall>
    <c:plotArea>
      <c:layout>
        <c:manualLayout>
          <c:layoutTarget val="inner"/>
          <c:xMode val="edge"/>
          <c:yMode val="edge"/>
          <c:x val="0.1132481545001069"/>
          <c:y val="7.1195264018283688E-2"/>
          <c:w val="0.95088450087824283"/>
          <c:h val="0.82661681127387776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    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232142857142857E-3"/>
                  <c:y val="-1.17589435098501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effectLst/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 2010           (факт)</c:v>
                </c:pt>
                <c:pt idx="1">
                  <c:v>2011             (факт)</c:v>
                </c:pt>
                <c:pt idx="2">
                  <c:v>2012             ( факт)</c:v>
                </c:pt>
                <c:pt idx="3">
                  <c:v>2013              (факт)</c:v>
                </c:pt>
                <c:pt idx="4">
                  <c:v>2014             (план)</c:v>
                </c:pt>
                <c:pt idx="5">
                  <c:v>2015             (план)</c:v>
                </c:pt>
                <c:pt idx="6">
                  <c:v>2016             (план)</c:v>
                </c:pt>
                <c:pt idx="7">
                  <c:v>2017             (план)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288504.2</c:v>
                </c:pt>
                <c:pt idx="1">
                  <c:v>363860.3</c:v>
                </c:pt>
                <c:pt idx="2">
                  <c:v>456106</c:v>
                </c:pt>
                <c:pt idx="3">
                  <c:v>448193.8</c:v>
                </c:pt>
                <c:pt idx="4">
                  <c:v>282908.3</c:v>
                </c:pt>
                <c:pt idx="5">
                  <c:v>280306.59999999998</c:v>
                </c:pt>
                <c:pt idx="6">
                  <c:v>315538.09999999998</c:v>
                </c:pt>
                <c:pt idx="7">
                  <c:v>342106.5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29797760"/>
        <c:axId val="29799552"/>
        <c:axId val="28543168"/>
      </c:bar3DChart>
      <c:catAx>
        <c:axId val="2979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 b="0" i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9799552"/>
        <c:crosses val="autoZero"/>
        <c:auto val="1"/>
        <c:lblAlgn val="ctr"/>
        <c:lblOffset val="100"/>
        <c:noMultiLvlLbl val="0"/>
      </c:catAx>
      <c:valAx>
        <c:axId val="29799552"/>
        <c:scaling>
          <c:orientation val="minMax"/>
        </c:scaling>
        <c:delete val="0"/>
        <c:axPos val="l"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400" b="0" i="0" u="none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9797760"/>
        <c:crosses val="autoZero"/>
        <c:crossBetween val="between"/>
      </c:valAx>
      <c:serAx>
        <c:axId val="28543168"/>
        <c:scaling>
          <c:orientation val="minMax"/>
        </c:scaling>
        <c:delete val="0"/>
        <c:axPos val="b"/>
        <c:majorTickMark val="out"/>
        <c:minorTickMark val="none"/>
        <c:tickLblPos val="nextTo"/>
        <c:crossAx val="29799552"/>
        <c:crosses val="autoZero"/>
      </c:serAx>
    </c:plotArea>
    <c:plotVisOnly val="1"/>
    <c:dispBlanksAs val="gap"/>
    <c:showDLblsOverMax val="0"/>
  </c:chart>
  <c:txPr>
    <a:bodyPr/>
    <a:lstStyle/>
    <a:p>
      <a:pPr>
        <a:defRPr sz="1668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solidFill>
          <a:srgbClr val="FFFFCC"/>
        </a:solidFill>
      </c:spPr>
    </c:floor>
    <c:sideWall>
      <c:thickness val="0"/>
      <c:spPr>
        <a:noFill/>
      </c:spPr>
    </c:sideWall>
    <c:backWall>
      <c:thickness val="0"/>
      <c:spPr>
        <a:noFill/>
      </c:spPr>
    </c:backWall>
    <c:plotArea>
      <c:layout>
        <c:manualLayout>
          <c:layoutTarget val="inner"/>
          <c:xMode val="edge"/>
          <c:yMode val="edge"/>
          <c:x val="7.4941530183734839E-2"/>
          <c:y val="1.8091350054980693E-2"/>
          <c:w val="0.64804566625861093"/>
          <c:h val="0.884193886652053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Консолидированыый бюджет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rgbClr val="92D050"/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dLbl>
              <c:idx val="0"/>
              <c:layout>
                <c:manualLayout>
                  <c:x val="1.699299005709377E-2"/>
                  <c:y val="-4.42590897182383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1792691116704622E-3"/>
                  <c:y val="-4.16558188505592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896345558352311E-2"/>
                  <c:y val="-2.86382345235659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gradFill flip="none" rotWithShape="1">
                <a:gsLst>
                  <a:gs pos="0">
                    <a:schemeClr val="accent5">
                      <a:lumMod val="20000"/>
                      <a:lumOff val="80000"/>
                    </a:schemeClr>
                  </a:gs>
                  <a:gs pos="50000">
                    <a:srgbClr val="92D050"/>
                  </a:gs>
                  <a:gs pos="55350">
                    <a:schemeClr val="accent5">
                      <a:lumMod val="40000"/>
                      <a:lumOff val="60000"/>
                    </a:schemeClr>
                  </a:gs>
                  <a:gs pos="50000">
                    <a:schemeClr val="accent5">
                      <a:lumMod val="40000"/>
                      <a:lumOff val="60000"/>
                      <a:alpha val="99000"/>
                    </a:schemeClr>
                  </a:gs>
                  <a:gs pos="100000">
                    <a:schemeClr val="accent5">
                      <a:lumMod val="20000"/>
                      <a:lumOff val="8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2015 (проект)</c:v>
                </c:pt>
                <c:pt idx="1">
                  <c:v>2016 (проект)</c:v>
                </c:pt>
                <c:pt idx="2">
                  <c:v>2017 (проект)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428254.5</c:v>
                </c:pt>
                <c:pt idx="1">
                  <c:v>477370.6</c:v>
                </c:pt>
                <c:pt idx="2">
                  <c:v>513082.1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 района</c:v>
                </c:pt>
              </c:strCache>
            </c:strRef>
          </c:tx>
          <c:spPr>
            <a:solidFill>
              <a:srgbClr val="00CCFF"/>
            </a:solidFill>
          </c:spPr>
          <c:invertIfNegative val="0"/>
          <c:dLbls>
            <c:dLbl>
              <c:idx val="0"/>
              <c:layout>
                <c:manualLayout>
                  <c:x val="4.634451833752818E-3"/>
                  <c:y val="0.213485020993855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9.2689036675056933E-3"/>
                  <c:y val="0.184846786470289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0082624612929003E-2"/>
                  <c:y val="0.14058769675205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2"/>
              </a:solidFill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2015 (проект)</c:v>
                </c:pt>
                <c:pt idx="1">
                  <c:v>2016 (проект)</c:v>
                </c:pt>
                <c:pt idx="2">
                  <c:v>2017 (проект)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280306.59999999998</c:v>
                </c:pt>
                <c:pt idx="1">
                  <c:v>315538.09999999998</c:v>
                </c:pt>
                <c:pt idx="2">
                  <c:v>342106.5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8800512"/>
        <c:axId val="28802048"/>
        <c:axId val="0"/>
      </c:bar3DChart>
      <c:catAx>
        <c:axId val="28800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92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28802048"/>
        <c:crosses val="autoZero"/>
        <c:auto val="1"/>
        <c:lblAlgn val="ctr"/>
        <c:lblOffset val="100"/>
        <c:noMultiLvlLbl val="0"/>
      </c:catAx>
      <c:valAx>
        <c:axId val="288020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28800512"/>
        <c:crosses val="autoZero"/>
        <c:crossBetween val="between"/>
      </c:valAx>
      <c:spPr>
        <a:noFill/>
        <a:ln w="23882">
          <a:noFill/>
        </a:ln>
      </c:spPr>
    </c:plotArea>
    <c:legend>
      <c:legendPos val="r"/>
      <c:layout>
        <c:manualLayout>
          <c:xMode val="edge"/>
          <c:yMode val="edge"/>
          <c:x val="0.71273122959738844"/>
          <c:y val="0.38016528925619836"/>
          <c:w val="0.27747551686615884"/>
          <c:h val="0.3264462809917355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92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ru-RU" sz="2000" dirty="0"/>
              <a:t>(тыс. рублей)</a:t>
            </a:r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рублей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1"/>
          <c:dPt>
            <c:idx val="0"/>
            <c:invertIfNegative val="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invertIfNegative val="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invertIfNegative val="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3"/>
            <c:invertIfNegative val="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4"/>
            <c:invertIfNegative val="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dLbl>
              <c:idx val="0"/>
              <c:layout>
                <c:manualLayout>
                  <c:x val="1.617985544297131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8181599413391768E-2"/>
                  <c:y val="-2.93143046623048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1573140590628422E-2"/>
                  <c:y val="1.14903062980902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7051179720105555E-2"/>
                  <c:y val="-6.08777517223125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4919782255092362E-2"/>
                  <c:y val="-4.5658313791734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2013      (факт)      </c:v>
                </c:pt>
                <c:pt idx="1">
                  <c:v>2014     (план)      </c:v>
                </c:pt>
                <c:pt idx="2">
                  <c:v>2015      (проект)      </c:v>
                </c:pt>
                <c:pt idx="3">
                  <c:v>2016     (проект)      </c:v>
                </c:pt>
                <c:pt idx="4">
                  <c:v>2017     (проект)</c:v>
                </c:pt>
              </c:strCache>
            </c:strRef>
          </c:cat>
          <c:val>
            <c:numRef>
              <c:f>Лист1!$B$2:$B$6</c:f>
              <c:numCache>
                <c:formatCode>#,##0.0</c:formatCode>
                <c:ptCount val="5"/>
                <c:pt idx="0">
                  <c:v>36659</c:v>
                </c:pt>
                <c:pt idx="1">
                  <c:v>15040.2</c:v>
                </c:pt>
                <c:pt idx="2">
                  <c:v>13234.4</c:v>
                </c:pt>
                <c:pt idx="3">
                  <c:v>13576.3</c:v>
                </c:pt>
                <c:pt idx="4">
                  <c:v>13990.1</c:v>
                </c:pt>
              </c:numCache>
            </c:numRef>
          </c:val>
          <c:extLst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126252928"/>
        <c:axId val="126254464"/>
        <c:axId val="0"/>
      </c:bar3DChart>
      <c:catAx>
        <c:axId val="1262529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6254464"/>
        <c:crosses val="autoZero"/>
        <c:auto val="1"/>
        <c:lblAlgn val="ctr"/>
        <c:lblOffset val="100"/>
        <c:noMultiLvlLbl val="0"/>
      </c:catAx>
      <c:valAx>
        <c:axId val="12625446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262529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92">
                <a:latin typeface="Times New Roman" pitchFamily="18" charset="0"/>
                <a:cs typeface="Times New Roman" pitchFamily="18" charset="0"/>
              </a:defRPr>
            </a:pPr>
            <a:r>
              <a:rPr lang="ru-RU" sz="1692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280 306,6 тыс</a:t>
            </a:r>
            <a:r>
              <a:rPr lang="ru-RU" sz="1692" b="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рублей</a:t>
            </a:r>
          </a:p>
        </c:rich>
      </c:tx>
      <c:layout>
        <c:manualLayout>
          <c:xMode val="edge"/>
          <c:yMode val="edge"/>
          <c:x val="0.70000920543614686"/>
          <c:y val="0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123047607077244E-3"/>
          <c:y val="0.11557421930940366"/>
          <c:w val="0.61531263617207976"/>
          <c:h val="0.846964974411540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280306,6 тыс. рублей</c:v>
                </c:pt>
              </c:strCache>
            </c:strRef>
          </c:tx>
          <c:explosion val="25"/>
          <c:dPt>
            <c:idx val="0"/>
            <c:bubble3D val="0"/>
            <c:spPr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</c:spPr>
          </c:dPt>
          <c:dPt>
            <c:idx val="1"/>
            <c:bubble3D val="0"/>
            <c:explosion val="16"/>
            <c:spPr>
              <a:solidFill>
                <a:srgbClr val="0000FF"/>
              </a:solidFill>
            </c:spPr>
          </c:dPt>
          <c:dPt>
            <c:idx val="2"/>
            <c:bubble3D val="0"/>
            <c:spPr>
              <a:solidFill>
                <a:srgbClr val="CC0066"/>
              </a:solidFill>
            </c:spPr>
          </c:dPt>
          <c:dPt>
            <c:idx val="3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</c:spPr>
          </c:dPt>
          <c:dPt>
            <c:idx val="4"/>
            <c:bubble3D val="0"/>
            <c:spPr>
              <a:gradFill flip="none" rotWithShape="1">
                <a:gsLst>
                  <a:gs pos="0">
                    <a:srgbClr val="FFCCFF">
                      <a:shade val="30000"/>
                      <a:satMod val="115000"/>
                    </a:srgbClr>
                  </a:gs>
                  <a:gs pos="50000">
                    <a:srgbClr val="FFCCFF">
                      <a:shade val="67500"/>
                      <a:satMod val="115000"/>
                    </a:srgbClr>
                  </a:gs>
                  <a:gs pos="100000">
                    <a:srgbClr val="FFCCFF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</c:spPr>
          </c:dPt>
          <c:dPt>
            <c:idx val="5"/>
            <c:bubble3D val="0"/>
            <c:spPr>
              <a:solidFill>
                <a:schemeClr val="accent1">
                  <a:lumMod val="50000"/>
                </a:schemeClr>
              </a:solidFill>
            </c:spPr>
          </c:dPt>
          <c:dPt>
            <c:idx val="6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7.9286889270367811E-2"/>
                  <c:y val="-0.23863571750191709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5990017686206912E-2"/>
                  <c:y val="2.24671250286220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7.3668225931885711E-2"/>
                  <c:y val="-6.72636436701945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11013326028290764"/>
                  <c:y val="-0.1218734776548546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4216543143951754E-2"/>
                  <c:y val="-0.1138468288350035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2.1734928197942163E-2"/>
                  <c:y val="-0.1100620002673948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11365594235049152"/>
                  <c:y val="-0.10852601644632201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5.985583883037103E-2"/>
                  <c:y val="-5.552359130310254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1" i="1">
                    <a:effectLst/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НДФЛ-237 89,8</c:v>
                </c:pt>
                <c:pt idx="1">
                  <c:v>Акцизы - 3 624,5</c:v>
                </c:pt>
                <c:pt idx="2">
                  <c:v>Налоги на совокупный доход - 16 192,1</c:v>
                </c:pt>
                <c:pt idx="3">
                  <c:v>Доходы от использования имущества, находящегося в гос. и муниципальной собственности - 13 234,4 </c:v>
                </c:pt>
                <c:pt idx="4">
                  <c:v>Госпошлина - 5 884,5</c:v>
                </c:pt>
                <c:pt idx="5">
                  <c:v>Платежи при пользовании природными ресурсами -                      1 573,5</c:v>
                </c:pt>
                <c:pt idx="6">
                  <c:v>Штрафы, санкции, возмещение ущерба - 1 900,8</c:v>
                </c:pt>
              </c:strCache>
            </c:strRef>
          </c:cat>
          <c:val>
            <c:numRef>
              <c:f>Лист1!$B$2:$B$8</c:f>
              <c:numCache>
                <c:formatCode>0.0%</c:formatCode>
                <c:ptCount val="7"/>
                <c:pt idx="0">
                  <c:v>0.84870209977217803</c:v>
                </c:pt>
                <c:pt idx="1">
                  <c:v>1.2930483977187837E-2</c:v>
                </c:pt>
                <c:pt idx="2">
                  <c:v>5.7765675157131519E-2</c:v>
                </c:pt>
                <c:pt idx="3">
                  <c:v>4.7214014939355696E-2</c:v>
                </c:pt>
                <c:pt idx="4">
                  <c:v>2.0993084001589689E-2</c:v>
                </c:pt>
                <c:pt idx="5">
                  <c:v>5.6134960789364224E-3</c:v>
                </c:pt>
                <c:pt idx="6">
                  <c:v>6.7811460736208144E-3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3885">
          <a:noFill/>
        </a:ln>
      </c:spPr>
    </c:plotArea>
    <c:legend>
      <c:legendPos val="r"/>
      <c:layout>
        <c:manualLayout>
          <c:xMode val="edge"/>
          <c:yMode val="edge"/>
          <c:x val="0.58834076679652081"/>
          <c:y val="7.4148296593186377E-2"/>
          <c:w val="0.37786415308693294"/>
          <c:h val="0.91382765531062127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692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137640512195652"/>
          <c:y val="0.10316980481935459"/>
          <c:w val="0.81663940620576103"/>
          <c:h val="0.7783109591667656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      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2.9043381893715399E-3"/>
                  <c:y val="-2.9706650336585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9043381893715668E-3"/>
                  <c:y val="-2.67359853029271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2078553248359022E-3"/>
                  <c:y val="-2.46650425100563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45216909468577E-3"/>
                  <c:y val="-3.56479804039028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4.15893104712199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016518366280039E-2"/>
                  <c:y val="-1.48533251682928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 i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Лист1!$A$2:$A$7</c:f>
              <c:strCache>
                <c:ptCount val="6"/>
                <c:pt idx="0">
                  <c:v>2012  (факт)</c:v>
                </c:pt>
                <c:pt idx="1">
                  <c:v>2013 (факт)</c:v>
                </c:pt>
                <c:pt idx="2">
                  <c:v>2014 (план)</c:v>
                </c:pt>
                <c:pt idx="3">
                  <c:v>2015 (проект)</c:v>
                </c:pt>
                <c:pt idx="4">
                  <c:v>2016 (проект)</c:v>
                </c:pt>
                <c:pt idx="5">
                  <c:v>2017 (проект)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280018.09999999998</c:v>
                </c:pt>
                <c:pt idx="1">
                  <c:v>362686.8</c:v>
                </c:pt>
                <c:pt idx="2" formatCode="#,##0">
                  <c:v>234914.9</c:v>
                </c:pt>
                <c:pt idx="3">
                  <c:v>237896.8</c:v>
                </c:pt>
                <c:pt idx="4">
                  <c:v>270555.7</c:v>
                </c:pt>
                <c:pt idx="5">
                  <c:v>294905.7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3723264"/>
        <c:axId val="73741440"/>
        <c:axId val="0"/>
      </c:bar3DChart>
      <c:catAx>
        <c:axId val="73723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 b="0" i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741440"/>
        <c:crosses val="autoZero"/>
        <c:auto val="1"/>
        <c:lblAlgn val="ctr"/>
        <c:lblOffset val="100"/>
        <c:noMultiLvlLbl val="0"/>
      </c:catAx>
      <c:valAx>
        <c:axId val="73741440"/>
        <c:scaling>
          <c:orientation val="minMax"/>
        </c:scaling>
        <c:delete val="0"/>
        <c:axPos val="l"/>
        <c:majorGridlines/>
        <c:numFmt formatCode="#,##0.00" sourceLinked="1"/>
        <c:majorTickMark val="out"/>
        <c:minorTickMark val="none"/>
        <c:tickLblPos val="nextTo"/>
        <c:txPr>
          <a:bodyPr/>
          <a:lstStyle/>
          <a:p>
            <a:pPr>
              <a:defRPr sz="1400" b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723264"/>
        <c:crosses val="autoZero"/>
        <c:crossBetween val="between"/>
      </c:valAx>
      <c:spPr>
        <a:noFill/>
        <a:ln w="23890">
          <a:noFill/>
        </a:ln>
      </c:spPr>
    </c:plotArea>
    <c:plotVisOnly val="1"/>
    <c:dispBlanksAs val="gap"/>
    <c:showDLblsOverMax val="0"/>
  </c:chart>
  <c:txPr>
    <a:bodyPr/>
    <a:lstStyle/>
    <a:p>
      <a:pPr>
        <a:defRPr sz="1184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solidFill>
          <a:srgbClr val="FFFFCC"/>
        </a:solidFill>
      </c:spPr>
    </c:floor>
    <c:sideWall>
      <c:thickness val="0"/>
      <c:spPr>
        <a:noFill/>
      </c:spPr>
    </c:sideWall>
    <c:backWall>
      <c:thickness val="0"/>
      <c:spPr>
        <a:noFill/>
      </c:spPr>
    </c:backWall>
    <c:plotArea>
      <c:layout>
        <c:manualLayout>
          <c:layoutTarget val="inner"/>
          <c:xMode val="edge"/>
          <c:yMode val="edge"/>
          <c:x val="1.7706571747091143E-2"/>
          <c:y val="3.0513176144244106E-2"/>
          <c:w val="0.71504452754960646"/>
          <c:h val="0.8740454530562320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Консолидированный бюджет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7.2608704327506426E-3"/>
                  <c:y val="-2.020444046435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867081382455819E-2"/>
                  <c:y val="-1.4672971703779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5216909468577E-2"/>
                  <c:y val="-1.48533251682928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51" b="1" i="1">
                    <a:effectLst/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Проект 2015 г.</c:v>
                </c:pt>
                <c:pt idx="1">
                  <c:v>Проект 2016 г.</c:v>
                </c:pt>
                <c:pt idx="2">
                  <c:v>Проект 2017 г.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428254.5</c:v>
                </c:pt>
                <c:pt idx="1">
                  <c:v>477370.6</c:v>
                </c:pt>
                <c:pt idx="2">
                  <c:v>513082.1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 района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3.4791582575917461E-2"/>
                  <c:y val="-4.9911212554741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4799719940880422E-2"/>
                  <c:y val="-3.18848493452881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3420517291485034E-2"/>
                  <c:y val="-2.37708567679040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51" b="1" i="1">
                    <a:effectLst/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Проект 2015 г.</c:v>
                </c:pt>
                <c:pt idx="1">
                  <c:v>Проект 2016 г.</c:v>
                </c:pt>
                <c:pt idx="2">
                  <c:v>Проект 2017 г.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280306.59999999998</c:v>
                </c:pt>
                <c:pt idx="1">
                  <c:v>315538.09999999998</c:v>
                </c:pt>
                <c:pt idx="2">
                  <c:v>342106.5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3643520"/>
        <c:axId val="73645056"/>
        <c:axId val="0"/>
      </c:bar3DChart>
      <c:catAx>
        <c:axId val="73643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5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645056"/>
        <c:crosses val="autoZero"/>
        <c:auto val="1"/>
        <c:lblAlgn val="ctr"/>
        <c:lblOffset val="100"/>
        <c:noMultiLvlLbl val="0"/>
      </c:catAx>
      <c:valAx>
        <c:axId val="736450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643520"/>
        <c:crosses val="autoZero"/>
        <c:crossBetween val="between"/>
      </c:valAx>
      <c:spPr>
        <a:noFill/>
        <a:ln w="23896">
          <a:noFill/>
        </a:ln>
      </c:spPr>
    </c:plotArea>
    <c:legend>
      <c:legendPos val="r"/>
      <c:layout>
        <c:manualLayout>
          <c:xMode val="edge"/>
          <c:yMode val="edge"/>
          <c:x val="0.73855957341423362"/>
          <c:y val="0.38199745094680437"/>
          <c:w val="0.26144042658576638"/>
          <c:h val="0.25155925155925157"/>
        </c:manualLayout>
      </c:layout>
      <c:overlay val="0"/>
      <c:txPr>
        <a:bodyPr/>
        <a:lstStyle/>
        <a:p>
          <a:pPr>
            <a:defRPr sz="1505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en-US" dirty="0" smtClean="0"/>
              <a:t>201</a:t>
            </a:r>
            <a:r>
              <a:rPr lang="ru-RU" dirty="0" smtClean="0"/>
              <a:t>5</a:t>
            </a:r>
            <a:endParaRPr lang="en-US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8799297963802647E-3"/>
          <c:y val="0.17015613880221164"/>
          <c:w val="0.58924714726791882"/>
          <c:h val="0.772617816298267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2014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CCFF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9933FF"/>
              </a:solidFill>
            </c:spPr>
          </c:dPt>
          <c:dPt>
            <c:idx val="3"/>
            <c:bubble3D val="0"/>
            <c:spPr>
              <a:solidFill>
                <a:srgbClr val="002060"/>
              </a:solidFill>
            </c:spPr>
          </c:dPt>
          <c:dPt>
            <c:idx val="4"/>
            <c:bubble3D val="0"/>
            <c:spPr>
              <a:solidFill>
                <a:srgbClr val="FFFF00"/>
              </a:solidFill>
            </c:spPr>
          </c:dPt>
          <c:dLbls>
            <c:dLbl>
              <c:idx val="1"/>
              <c:layout>
                <c:manualLayout>
                  <c:x val="6.4522143513486684E-3"/>
                  <c:y val="-6.25599736130774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2760748493772734E-2"/>
                  <c:y val="-0.102685976645773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8.7104098312669104E-2"/>
                  <c:y val="-6.8383955546017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2257298234271478"/>
                  <c:y val="-5.96996296479611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 i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Иные налоги</c:v>
                </c:pt>
                <c:pt idx="4">
                  <c:v>Доходы от использования имущества, находящегося в гос. и муниципальной собственности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0.84899999999999998</c:v>
                </c:pt>
                <c:pt idx="1">
                  <c:v>1.2999999999999999E-2</c:v>
                </c:pt>
                <c:pt idx="2">
                  <c:v>5.8000000000000003E-2</c:v>
                </c:pt>
                <c:pt idx="3">
                  <c:v>3.3000000000000002E-2</c:v>
                </c:pt>
                <c:pt idx="4">
                  <c:v>4.7E-2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3894">
          <a:noFill/>
        </a:ln>
      </c:spPr>
    </c:plotArea>
    <c:legend>
      <c:legendPos val="r"/>
      <c:layout>
        <c:manualLayout>
          <c:xMode val="edge"/>
          <c:yMode val="edge"/>
          <c:x val="0.57287082335333139"/>
          <c:y val="0.11250223265682935"/>
          <c:w val="0.41745021877521515"/>
          <c:h val="0.84551051593593662"/>
        </c:manualLayout>
      </c:layout>
      <c:overlay val="0"/>
      <c:spPr>
        <a:ln>
          <a:solidFill>
            <a:srgbClr val="FFFFFF">
              <a:alpha val="0"/>
            </a:srgbClr>
          </a:solidFill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693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en-US" dirty="0" smtClean="0"/>
              <a:t>201</a:t>
            </a:r>
            <a:r>
              <a:rPr lang="ru-RU" dirty="0" smtClean="0"/>
              <a:t>6</a:t>
            </a:r>
            <a:endParaRPr lang="en-US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2015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9933FF"/>
              </a:solidFill>
            </c:spPr>
          </c:dPt>
          <c:dPt>
            <c:idx val="3"/>
            <c:bubble3D val="0"/>
            <c:spPr>
              <a:solidFill>
                <a:srgbClr val="002060"/>
              </a:solidFill>
            </c:spPr>
          </c:dPt>
          <c:dPt>
            <c:idx val="4"/>
            <c:bubble3D val="0"/>
            <c:spPr>
              <a:solidFill>
                <a:srgbClr val="FFFF00"/>
              </a:solidFill>
            </c:spPr>
          </c:dPt>
          <c:dLbls>
            <c:dLbl>
              <c:idx val="1"/>
              <c:layout>
                <c:manualLayout>
                  <c:x val="-5.1589784125830082E-2"/>
                  <c:y val="-2.57686320990475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2923678244488311E-2"/>
                  <c:y val="-0.107090439719282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1788644519873358"/>
                  <c:y val="-7.622099729786764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20800767627751265"/>
                  <c:y val="-3.919599265680063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1031965440532446"/>
                  <c:y val="-1.226970949587976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30" i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Иные налоги</c:v>
                </c:pt>
                <c:pt idx="4">
                  <c:v>Доходы от использования имущества, находящегося в гос. и муниципальной собственности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0.85744225499234494</c:v>
                </c:pt>
                <c:pt idx="1">
                  <c:v>1.5413669537846621E-2</c:v>
                </c:pt>
                <c:pt idx="2">
                  <c:v>5.1018244706423729E-2</c:v>
                </c:pt>
                <c:pt idx="3">
                  <c:v>3.3099964790305726E-2</c:v>
                </c:pt>
                <c:pt idx="4">
                  <c:v>4.3025865973079003E-2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3924">
          <a:noFill/>
        </a:ln>
      </c:spPr>
    </c:plotArea>
    <c:plotVisOnly val="1"/>
    <c:dispBlanksAs val="gap"/>
    <c:showDLblsOverMax val="0"/>
  </c:chart>
  <c:txPr>
    <a:bodyPr/>
    <a:lstStyle/>
    <a:p>
      <a:pPr>
        <a:defRPr sz="1695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en-US" dirty="0" smtClean="0"/>
              <a:t>201</a:t>
            </a:r>
            <a:r>
              <a:rPr lang="ru-RU" dirty="0" smtClean="0"/>
              <a:t>7</a:t>
            </a:r>
            <a:endParaRPr lang="en-US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703061416948515E-2"/>
          <c:y val="0.25298046949031805"/>
          <c:w val="0.92421966034781666"/>
          <c:h val="0.7162386368834835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2016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9933FF"/>
              </a:solidFill>
            </c:spPr>
          </c:dPt>
          <c:dPt>
            <c:idx val="3"/>
            <c:bubble3D val="0"/>
            <c:spPr>
              <a:solidFill>
                <a:srgbClr val="002060"/>
              </a:solidFill>
            </c:spPr>
          </c:dPt>
          <c:dPt>
            <c:idx val="4"/>
            <c:bubble3D val="0"/>
            <c:spPr>
              <a:solidFill>
                <a:srgbClr val="FFFF00"/>
              </a:solidFill>
            </c:spPr>
          </c:dPt>
          <c:dLbls>
            <c:dLbl>
              <c:idx val="1"/>
              <c:layout>
                <c:manualLayout>
                  <c:x val="-2.6473480753097463E-2"/>
                  <c:y val="-4.622234839447771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6562755714058601E-2"/>
                  <c:y val="-0.11951631504016549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0390911737400028"/>
                  <c:y val="-9.14287898814256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9108262063165546"/>
                  <c:y val="-7.99840853050304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0999346325860435"/>
                  <c:y val="-1.939572073691158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33" i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Иные налоги</c:v>
                </c:pt>
                <c:pt idx="4">
                  <c:v>Доходы от использования имущества, находящегося в гос. и муниципальной собственности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0.86202892958771615</c:v>
                </c:pt>
                <c:pt idx="1">
                  <c:v>1.4828131005987902E-2</c:v>
                </c:pt>
                <c:pt idx="2">
                  <c:v>4.9079453328130282E-2</c:v>
                </c:pt>
                <c:pt idx="3">
                  <c:v>3.3169495464131782E-2</c:v>
                </c:pt>
                <c:pt idx="4">
                  <c:v>4.0893990614033933E-2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3861">
          <a:noFill/>
        </a:ln>
      </c:spPr>
    </c:plotArea>
    <c:plotVisOnly val="1"/>
    <c:dispBlanksAs val="gap"/>
    <c:showDLblsOverMax val="0"/>
  </c:chart>
  <c:txPr>
    <a:bodyPr/>
    <a:lstStyle/>
    <a:p>
      <a:pPr>
        <a:defRPr sz="1691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3"/>
    </mc:Choice>
    <mc:Fallback>
      <c:style val="23"/>
    </mc:Fallback>
  </mc:AlternateContent>
  <c:chart>
    <c:autoTitleDeleted val="0"/>
    <c:view3D>
      <c:rotX val="15"/>
      <c:rotY val="20"/>
      <c:rAngAx val="1"/>
    </c:view3D>
    <c:floor>
      <c:thickness val="0"/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206485829059931E-2"/>
                  <c:y val="-1.249999999999998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060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403,3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470990552706619E-2"/>
                  <c:y val="-1.25000000000000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dirty="0" smtClean="0"/>
                      <a:t>1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215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956,6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322935132811331E-2"/>
                  <c:y val="-7.1555601566155947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270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085,7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923891497435958E-2"/>
                  <c:y val="-9.3749999999999997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998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390,9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985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985,6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1060403.3</c:v>
                </c:pt>
                <c:pt idx="1">
                  <c:v>1215956.6000000001</c:v>
                </c:pt>
                <c:pt idx="2">
                  <c:v>1270085.7</c:v>
                </c:pt>
                <c:pt idx="3">
                  <c:v>998390.9</c:v>
                </c:pt>
                <c:pt idx="4">
                  <c:v>985985.6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2"/>
        <c:gapDepth val="242"/>
        <c:shape val="box"/>
        <c:axId val="87856640"/>
        <c:axId val="87858176"/>
        <c:axId val="0"/>
      </c:bar3DChart>
      <c:catAx>
        <c:axId val="87856640"/>
        <c:scaling>
          <c:orientation val="minMax"/>
        </c:scaling>
        <c:delete val="0"/>
        <c:axPos val="b"/>
        <c:majorTickMark val="out"/>
        <c:minorTickMark val="none"/>
        <c:tickLblPos val="nextTo"/>
        <c:crossAx val="87858176"/>
        <c:crosses val="autoZero"/>
        <c:auto val="1"/>
        <c:lblAlgn val="ctr"/>
        <c:lblOffset val="100"/>
        <c:noMultiLvlLbl val="0"/>
      </c:catAx>
      <c:valAx>
        <c:axId val="87858176"/>
        <c:scaling>
          <c:orientation val="minMax"/>
          <c:max val="1100000"/>
          <c:min val="50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7856640"/>
        <c:crosses val="autoZero"/>
        <c:crossBetween val="between"/>
        <c:majorUnit val="100000"/>
        <c:minorUnit val="0.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800">
                <a:latin typeface="Times New Roman" pitchFamily="18" charset="0"/>
                <a:cs typeface="Times New Roman" pitchFamily="18" charset="0"/>
              </a:defRPr>
            </a:pPr>
            <a:r>
              <a:rPr lang="ru-RU" dirty="0"/>
              <a:t>1 </a:t>
            </a:r>
            <a:r>
              <a:rPr lang="ru-RU" dirty="0" smtClean="0"/>
              <a:t>561 652,9 тыс</a:t>
            </a:r>
            <a:r>
              <a:rPr lang="ru-RU" dirty="0"/>
              <a:t>. рублей</a:t>
            </a:r>
          </a:p>
        </c:rich>
      </c:tx>
      <c:layout>
        <c:manualLayout>
          <c:xMode val="edge"/>
          <c:yMode val="edge"/>
          <c:x val="0.66713159614080497"/>
          <c:y val="1.9124381092863844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5063377645247629E-2"/>
          <c:y val="8.5634963323858337E-2"/>
          <c:w val="0.62851062525619761"/>
          <c:h val="0.880651472329632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1 290 939,8 тыс. рублей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FF00"/>
              </a:solidFill>
            </c:spPr>
          </c:dPt>
          <c:dPt>
            <c:idx val="1"/>
            <c:bubble3D val="0"/>
            <c:spPr>
              <a:solidFill>
                <a:srgbClr val="00CCFF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bubble3D val="0"/>
            <c:spPr>
              <a:solidFill>
                <a:srgbClr val="FF990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3"/>
            <c:bubble3D val="0"/>
            <c:spPr>
              <a:solidFill>
                <a:srgbClr val="660066"/>
              </a:solidFill>
            </c:spPr>
          </c:dPt>
          <c:dPt>
            <c:idx val="4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5"/>
            <c:bubble3D val="0"/>
            <c:spPr>
              <a:solidFill>
                <a:srgbClr val="0000FF"/>
              </a:solidFill>
            </c:spPr>
          </c:dPt>
          <c:dPt>
            <c:idx val="6"/>
            <c:bubble3D val="0"/>
            <c:spPr>
              <a:solidFill>
                <a:schemeClr val="bg1"/>
              </a:solidFill>
            </c:spPr>
          </c:dPt>
          <c:dPt>
            <c:idx val="7"/>
            <c:bubble3D val="0"/>
            <c:spPr>
              <a:solidFill>
                <a:srgbClr val="FF0000"/>
              </a:solidFill>
            </c:spPr>
          </c:dPt>
          <c:dPt>
            <c:idx val="8"/>
            <c:bubble3D val="0"/>
            <c:spPr>
              <a:solidFill>
                <a:srgbClr val="FFFF00"/>
              </a:solidFill>
            </c:spPr>
          </c:dPt>
          <c:dPt>
            <c:idx val="9"/>
            <c:bubble3D val="0"/>
            <c:spPr>
              <a:solidFill>
                <a:srgbClr val="FF0066"/>
              </a:solidFill>
            </c:spPr>
          </c:dPt>
          <c:dLbls>
            <c:dLbl>
              <c:idx val="0"/>
              <c:layout>
                <c:manualLayout>
                  <c:x val="-0.10034804561945225"/>
                  <c:y val="5.1620280673421108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1"/>
              <c:layout>
                <c:manualLayout>
                  <c:x val="7.6021246681403217E-3"/>
                  <c:y val="-0.1871235174411515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2"/>
              <c:layout>
                <c:manualLayout>
                  <c:x val="0"/>
                  <c:y val="-7.1807115139817135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3"/>
              <c:layout>
                <c:manualLayout>
                  <c:x val="-6.3478144625970069E-3"/>
                  <c:y val="-0.1788829018997889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4"/>
              <c:layout>
                <c:manualLayout>
                  <c:x val="-1.5770825328755747E-2"/>
                  <c:y val="-0.26030407598620231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5"/>
              <c:layout>
                <c:manualLayout>
                  <c:x val="9.5542785610705741E-2"/>
                  <c:y val="2.8349761673067117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6"/>
              <c:layout>
                <c:manualLayout>
                  <c:x val="4.5094912895440884E-3"/>
                  <c:y val="-0.17160108046897063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7"/>
              <c:layout>
                <c:manualLayout>
                  <c:x val="7.1000197421655475E-2"/>
                  <c:y val="5.9757249194533901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8"/>
              <c:layout>
                <c:manualLayout>
                  <c:x val="-9.6825141072380272E-3"/>
                  <c:y val="-0.11383925882398609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dLbl>
              <c:idx val="9"/>
              <c:layout>
                <c:manualLayout>
                  <c:x val="0.10342814294390221"/>
                  <c:y val="-0.11959246830673433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 </c:separator>
            </c:dLbl>
            <c:spPr>
              <a:ln cmpd="sng"/>
            </c:spPr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LegendKey val="1"/>
            <c:showVal val="1"/>
            <c:showCatName val="0"/>
            <c:showSerName val="0"/>
            <c:showPercent val="0"/>
            <c:showBubbleSize val="0"/>
            <c:separator> </c:separator>
            <c:showLeaderLines val="1"/>
          </c:dLbls>
          <c:cat>
            <c:strRef>
              <c:f>Лист1!$A$2:$A$11</c:f>
              <c:strCache>
                <c:ptCount val="10"/>
                <c:pt idx="0">
                  <c:v>Соцполитика - 355991,9</c:v>
                </c:pt>
                <c:pt idx="1">
                  <c:v>Образование - 908603,7</c:v>
                </c:pt>
                <c:pt idx="2">
                  <c:v>Здравоохранение - 16742,1</c:v>
                </c:pt>
                <c:pt idx="3">
                  <c:v>Культура, кинематография -23314,3</c:v>
                </c:pt>
                <c:pt idx="4">
                  <c:v>Физкультура и спорт - 816,6</c:v>
                </c:pt>
                <c:pt idx="5">
                  <c:v>Нацэкономика - 64285,8</c:v>
                </c:pt>
                <c:pt idx="6">
                  <c:v>ЖКХ - 16782,5</c:v>
                </c:pt>
                <c:pt idx="7">
                  <c:v>Общегосударственные вопросы - 99903,1</c:v>
                </c:pt>
                <c:pt idx="8">
                  <c:v>СМИ - 430,8</c:v>
                </c:pt>
                <c:pt idx="9">
                  <c:v>Межбюджетные трансферты - 74782,1</c:v>
                </c:pt>
              </c:strCache>
            </c:strRef>
          </c:cat>
          <c:val>
            <c:numRef>
              <c:f>Лист1!$B$2:$B$11</c:f>
              <c:numCache>
                <c:formatCode>0.00%</c:formatCode>
                <c:ptCount val="10"/>
                <c:pt idx="0">
                  <c:v>0.22800000000000001</c:v>
                </c:pt>
                <c:pt idx="1">
                  <c:v>0.58199999999999996</c:v>
                </c:pt>
                <c:pt idx="2">
                  <c:v>1.0999999999999999E-2</c:v>
                </c:pt>
                <c:pt idx="3">
                  <c:v>1.4999999999999999E-2</c:v>
                </c:pt>
                <c:pt idx="4">
                  <c:v>1E-3</c:v>
                </c:pt>
                <c:pt idx="5">
                  <c:v>4.1000000000000002E-2</c:v>
                </c:pt>
                <c:pt idx="6">
                  <c:v>1.0999999999999999E-2</c:v>
                </c:pt>
                <c:pt idx="7">
                  <c:v>6.4000000000000001E-2</c:v>
                </c:pt>
                <c:pt idx="8">
                  <c:v>2.9999999999999997E-4</c:v>
                </c:pt>
                <c:pt idx="9">
                  <c:v>4.8000000000000001E-2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618288327688079"/>
          <c:y val="9.6658102245667482E-2"/>
          <c:w val="0.33538464466757911"/>
          <c:h val="0.83035552943916535"/>
        </c:manualLayout>
      </c:layout>
      <c:overlay val="0"/>
      <c:txPr>
        <a:bodyPr/>
        <a:lstStyle/>
        <a:p>
          <a:pPr>
            <a:defRPr sz="16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9900"/>
            </a:solidFill>
            <a:scene3d>
              <a:camera prst="orthographicFront"/>
              <a:lightRig rig="threePt" dir="t"/>
            </a:scene3d>
            <a:sp3d prstMaterial="metal">
              <a:bevelT h="82550"/>
              <a:bevelB w="0" h="31750"/>
            </a:sp3d>
          </c:spPr>
          <c:invertIfNegative val="0"/>
          <c:dLbls>
            <c:dLbl>
              <c:idx val="0"/>
              <c:layout>
                <c:manualLayout>
                  <c:x val="2.238687670710952E-2"/>
                  <c:y val="-5.4267474554109373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</a:t>
                    </a:r>
                    <a:r>
                      <a:rPr lang="ru-RU" dirty="0" smtClean="0"/>
                      <a:t>39 793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5337839752016866E-2"/>
                  <c:y val="-1.12654149538940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dirty="0" smtClean="0"/>
                      <a:t>2</a:t>
                    </a:r>
                    <a:r>
                      <a:rPr lang="ru-RU" dirty="0" smtClean="0"/>
                      <a:t>29 390,5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597407906898796E-2"/>
                  <c:y val="-1.981681522565868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128 081,1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2010 год (факт)</c:v>
                </c:pt>
                <c:pt idx="1">
                  <c:v>2013 год (первонач.)</c:v>
                </c:pt>
                <c:pt idx="2">
                  <c:v>2015 год (проект)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339793.9</c:v>
                </c:pt>
                <c:pt idx="1">
                  <c:v>229390.5</c:v>
                </c:pt>
                <c:pt idx="2">
                  <c:v>128081.1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2010 год (факт)</c:v>
                </c:pt>
                <c:pt idx="1">
                  <c:v>2013 год (первонач.)</c:v>
                </c:pt>
                <c:pt idx="2">
                  <c:v>2015 год (проект)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2010 год (факт)</c:v>
                </c:pt>
                <c:pt idx="1">
                  <c:v>2013 год (первонач.)</c:v>
                </c:pt>
                <c:pt idx="2">
                  <c:v>2015 год (проект)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226"/>
        <c:shape val="box"/>
        <c:axId val="126656512"/>
        <c:axId val="126658048"/>
        <c:axId val="0"/>
      </c:bar3DChart>
      <c:catAx>
        <c:axId val="1266565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6658048"/>
        <c:crosses val="autoZero"/>
        <c:auto val="1"/>
        <c:lblAlgn val="ctr"/>
        <c:lblOffset val="100"/>
        <c:noMultiLvlLbl val="0"/>
      </c:catAx>
      <c:valAx>
        <c:axId val="126658048"/>
        <c:scaling>
          <c:orientation val="minMax"/>
          <c:max val="350000"/>
          <c:min val="10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6656512"/>
        <c:crosses val="autoZero"/>
        <c:crossBetween val="between"/>
        <c:majorUnit val="500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49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879,8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58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206,3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53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649,9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52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891,7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63 063,0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74 782,1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63 817,7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2010 год</c:v>
                </c:pt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  <c:pt idx="6">
                  <c:v>2016 год</c:v>
                </c:pt>
                <c:pt idx="7">
                  <c:v>2017 год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49879.8</c:v>
                </c:pt>
                <c:pt idx="1">
                  <c:v>58206.3</c:v>
                </c:pt>
                <c:pt idx="2">
                  <c:v>53649.9</c:v>
                </c:pt>
                <c:pt idx="3">
                  <c:v>52891.7</c:v>
                </c:pt>
                <c:pt idx="4">
                  <c:v>59921.1</c:v>
                </c:pt>
                <c:pt idx="5">
                  <c:v>60744.800000000003</c:v>
                </c:pt>
                <c:pt idx="6">
                  <c:v>59928.9</c:v>
                </c:pt>
                <c:pt idx="7" formatCode="#,##0.00">
                  <c:v>66760.7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4669824"/>
        <c:axId val="115113984"/>
      </c:barChart>
      <c:catAx>
        <c:axId val="1146698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113984"/>
        <c:crosses val="autoZero"/>
        <c:auto val="1"/>
        <c:lblAlgn val="ctr"/>
        <c:lblOffset val="100"/>
        <c:noMultiLvlLbl val="0"/>
      </c:catAx>
      <c:valAx>
        <c:axId val="115113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46698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21018208643707"/>
          <c:y val="5.2981310748167358E-2"/>
          <c:w val="0.77660393884806445"/>
          <c:h val="0.6559787180839593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 района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529161,8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267260,3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348243,0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354361,4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accent2">
                  <a:lumMod val="75000"/>
                </a:schemeClr>
              </a:solidFill>
            </c:spPr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2013 год (исполнено)</c:v>
                </c:pt>
                <c:pt idx="1">
                  <c:v>2014 год (первонач. принятый)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529161.80000000005</c:v>
                </c:pt>
                <c:pt idx="1">
                  <c:v>367260.3</c:v>
                </c:pt>
                <c:pt idx="2">
                  <c:v>348243</c:v>
                </c:pt>
                <c:pt idx="3">
                  <c:v>354361.4</c:v>
                </c:pt>
                <c:pt idx="4">
                  <c:v>350181.9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Областной бюджет</c:v>
                </c:pt>
              </c:strCache>
            </c:strRef>
          </c:tx>
          <c:spPr>
            <a:solidFill>
              <a:srgbClr val="FF7415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990043,1</a:t>
                    </a:r>
                    <a:endParaRPr lang="en-US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1170538,0</a:t>
                    </a:r>
                    <a:endParaRPr lang="en-US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1213</a:t>
                    </a:r>
                    <a:r>
                      <a:rPr lang="ru-RU" sz="1600" baseline="0" dirty="0" smtClean="0"/>
                      <a:t>409,9</a:t>
                    </a:r>
                    <a:endParaRPr lang="en-US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1600" dirty="0" smtClean="0"/>
                      <a:t>964085,2</a:t>
                    </a:r>
                    <a:endParaRPr lang="en-US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2013 год (исполнено)</c:v>
                </c:pt>
                <c:pt idx="1">
                  <c:v>2014 год (первонач. принятый)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990043.1</c:v>
                </c:pt>
                <c:pt idx="1">
                  <c:v>1170538</c:v>
                </c:pt>
                <c:pt idx="2">
                  <c:v>1213409.8999999999</c:v>
                </c:pt>
                <c:pt idx="3">
                  <c:v>964085.2</c:v>
                </c:pt>
                <c:pt idx="4">
                  <c:v>977910.2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145448960"/>
        <c:axId val="145450880"/>
      </c:barChart>
      <c:catAx>
        <c:axId val="14544896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5450880"/>
        <c:crosses val="autoZero"/>
        <c:auto val="1"/>
        <c:lblAlgn val="ctr"/>
        <c:lblOffset val="100"/>
        <c:noMultiLvlLbl val="0"/>
      </c:catAx>
      <c:valAx>
        <c:axId val="145450880"/>
        <c:scaling>
          <c:orientation val="minMax"/>
        </c:scaling>
        <c:delete val="0"/>
        <c:axPos val="l"/>
        <c:majorGridlines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54489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923177786174386"/>
          <c:y val="0.81842062104482038"/>
          <c:w val="0.2726332811544136"/>
          <c:h val="0.16229384472563416"/>
        </c:manualLayout>
      </c:layout>
      <c:overlay val="0"/>
    </c:legend>
    <c:plotVisOnly val="1"/>
    <c:dispBlanksAs val="gap"/>
    <c:showDLblsOverMax val="0"/>
  </c:chart>
  <c:spPr>
    <a:ln w="28575">
      <a:bevel/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title>
      <c:tx>
        <c:rich>
          <a:bodyPr/>
          <a:lstStyle/>
          <a:p>
            <a:pPr>
              <a:defRPr b="0">
                <a:latin typeface="Times New Roman" pitchFamily="18" charset="0"/>
                <a:cs typeface="Times New Roman" pitchFamily="18" charset="0"/>
              </a:defRPr>
            </a:pPr>
            <a:r>
              <a:rPr lang="ru-RU" b="0" dirty="0">
                <a:latin typeface="Times New Roman" pitchFamily="18" charset="0"/>
                <a:cs typeface="Times New Roman" pitchFamily="18" charset="0"/>
              </a:rPr>
              <a:t>инфляция</a:t>
            </a:r>
          </a:p>
        </c:rich>
      </c:tx>
      <c:layout>
        <c:manualLayout>
          <c:xMode val="edge"/>
          <c:yMode val="edge"/>
          <c:x val="0.82940105989247481"/>
          <c:y val="0.29300059849980825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1.300418745075432E-2"/>
          <c:y val="0.29231923577118885"/>
          <c:w val="0.96455398964887173"/>
          <c:h val="0.64594293444519235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marker>
            <c:spPr>
              <a:solidFill>
                <a:schemeClr val="accent6">
                  <a:lumMod val="60000"/>
                  <a:lumOff val="40000"/>
                </a:schemeClr>
              </a:solidFill>
            </c:spPr>
          </c:marker>
          <c:dLbls>
            <c:dLbl>
              <c:idx val="0"/>
              <c:layout>
                <c:manualLayout>
                  <c:x val="-4.4980087969345668E-2"/>
                  <c:y val="-0.108933974656410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3143222714254759E-2"/>
                  <c:y val="-8.8184646150427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40847661221833E-2"/>
                  <c:y val="-0.119308638909402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0775849663236522E-2"/>
                  <c:y val="-0.119308638909402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</c:numCache>
            </c:numRef>
          </c:cat>
          <c:val>
            <c:numRef>
              <c:f>Лист1!$B$2:$B$6</c:f>
              <c:numCache>
                <c:formatCode>0%</c:formatCode>
                <c:ptCount val="5"/>
                <c:pt idx="0" formatCode="0.0%">
                  <c:v>6.3E-2</c:v>
                </c:pt>
                <c:pt idx="1">
                  <c:v>0.05</c:v>
                </c:pt>
                <c:pt idx="2">
                  <c:v>0.05</c:v>
                </c:pt>
                <c:pt idx="3">
                  <c:v>0.05</c:v>
                </c:pt>
                <c:pt idx="4" formatCode="0.00%">
                  <c:v>4.2999999999999997E-2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756160"/>
        <c:axId val="145757696"/>
      </c:lineChart>
      <c:catAx>
        <c:axId val="1457561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757696"/>
        <c:crosses val="autoZero"/>
        <c:auto val="1"/>
        <c:lblAlgn val="ctr"/>
        <c:lblOffset val="100"/>
        <c:noMultiLvlLbl val="0"/>
      </c:catAx>
      <c:valAx>
        <c:axId val="145757696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145756160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0"/>
    <c:view3D>
      <c:rotX val="15"/>
      <c:rotY val="20"/>
      <c:rAngAx val="1"/>
    </c:view3D>
    <c:floor>
      <c:thickness val="0"/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124277143949557"/>
          <c:y val="5.3570374015748032E-2"/>
          <c:w val="0.84132891360019202"/>
          <c:h val="0.8108617125984252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9596588033428383E-2"/>
                  <c:y val="-1.46974410250712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млн. рублей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395.1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5678180406165561E-2"/>
                  <c:y val="4.10464903299032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млн. рублей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360.3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9700262873416412E-2"/>
                  <c:y val="1.721280218113903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млн. рублей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348.2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9648458380820785E-2"/>
                  <c:y val="-3.310442983812609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млн. рублей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354.4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 год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6200236741946693E-2"/>
                  <c:y val="-9.5334752595057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млн. рублей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350.2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one"/>
        <c:axId val="112642304"/>
        <c:axId val="112525312"/>
        <c:axId val="0"/>
      </c:bar3DChart>
      <c:catAx>
        <c:axId val="112642304"/>
        <c:scaling>
          <c:orientation val="minMax"/>
        </c:scaling>
        <c:delete val="1"/>
        <c:axPos val="b"/>
        <c:majorTickMark val="out"/>
        <c:minorTickMark val="none"/>
        <c:tickLblPos val="nextTo"/>
        <c:crossAx val="112525312"/>
        <c:crosses val="autoZero"/>
        <c:auto val="1"/>
        <c:lblAlgn val="ctr"/>
        <c:lblOffset val="100"/>
        <c:noMultiLvlLbl val="0"/>
      </c:catAx>
      <c:valAx>
        <c:axId val="112525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26423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4911166756369432"/>
          <c:y val="0.87321277574096701"/>
          <c:w val="0.75043529527185437"/>
          <c:h val="0.1267871512774856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0"/>
    <c:view3D>
      <c:rotX val="15"/>
      <c:rotY val="20"/>
      <c:depthPercent val="70"/>
      <c:rAngAx val="1"/>
    </c:view3D>
    <c:floor>
      <c:thickness val="0"/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2234751773049656E-2"/>
          <c:y val="4.5423093086275436E-2"/>
          <c:w val="0.87813522458628857"/>
          <c:h val="0.8557634095406468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Столбец3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3"/>
            <c:invertIfNegative val="0"/>
            <c:bubble3D val="0"/>
            <c:spPr>
              <a:solidFill>
                <a:srgbClr val="7030A0"/>
              </a:solidFill>
            </c:spPr>
          </c:dPt>
          <c:dPt>
            <c:idx val="4"/>
            <c:invertIfNegative val="0"/>
            <c:bubble3D val="0"/>
            <c:spPr>
              <a:solidFill>
                <a:srgbClr val="7030A0"/>
              </a:solidFill>
            </c:spPr>
          </c:dPt>
          <c:dLbls>
            <c:dLbl>
              <c:idx val="0"/>
              <c:layout>
                <c:manualLayout>
                  <c:x val="4.8191489361702131E-2"/>
                  <c:y val="0.133646535361485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3448581560283684E-2"/>
                  <c:y val="0.295190988168763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4704373522458627E-2"/>
                  <c:y val="0.293347883099060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5023640661938537E-2"/>
                  <c:y val="0.240165998770089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5.8546099290780029E-2"/>
                  <c:y val="0.258343752102661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895.9</c:v>
                </c:pt>
                <c:pt idx="1">
                  <c:v>1170.5</c:v>
                </c:pt>
                <c:pt idx="2">
                  <c:v>1213.4000000000001</c:v>
                </c:pt>
                <c:pt idx="3">
                  <c:v>964.1</c:v>
                </c:pt>
                <c:pt idx="4">
                  <c:v>977.9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  <c:pt idx="4">
                  <c:v>2017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260"/>
        <c:shape val="cone"/>
        <c:axId val="112265088"/>
        <c:axId val="112266624"/>
        <c:axId val="0"/>
      </c:bar3DChart>
      <c:catAx>
        <c:axId val="112265088"/>
        <c:scaling>
          <c:orientation val="minMax"/>
        </c:scaling>
        <c:delete val="0"/>
        <c:axPos val="b"/>
        <c:majorTickMark val="out"/>
        <c:minorTickMark val="none"/>
        <c:tickLblPos val="nextTo"/>
        <c:crossAx val="112266624"/>
        <c:crosses val="autoZero"/>
        <c:auto val="1"/>
        <c:lblAlgn val="ctr"/>
        <c:lblOffset val="100"/>
        <c:noMultiLvlLbl val="0"/>
      </c:catAx>
      <c:valAx>
        <c:axId val="112266624"/>
        <c:scaling>
          <c:orientation val="minMax"/>
          <c:max val="1000"/>
          <c:min val="5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2265088"/>
        <c:crosses val="autoZero"/>
        <c:crossBetween val="between"/>
        <c:majorUnit val="100"/>
        <c:minorUnit val="0.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797050327741363"/>
          <c:y val="2.7374376336421952E-2"/>
          <c:w val="0.67159974649281395"/>
          <c:h val="0.8484715917347708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год (РДЦП)</c:v>
                </c:pt>
              </c:strCache>
            </c:strRef>
          </c:tx>
          <c:spPr>
            <a:solidFill>
              <a:srgbClr val="FF0066"/>
            </a:solidFill>
          </c:spPr>
          <c:invertIfNegative val="0"/>
          <c:dLbls>
            <c:dLbl>
              <c:idx val="0"/>
              <c:layout>
                <c:manualLayout>
                  <c:x val="-2.5653715243760793E-2"/>
                  <c:y val="1.64782124296756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Объем бюджетных ассигнований, тыс. рублей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1231759.1000000001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год (Муниципальные программы)</c:v>
                </c:pt>
              </c:strCache>
            </c:strRef>
          </c:tx>
          <c:spPr>
            <a:solidFill>
              <a:srgbClr val="00CC00"/>
            </a:solidFill>
          </c:spPr>
          <c:invertIfNegative val="0"/>
          <c:dLbls>
            <c:dLbl>
              <c:idx val="0"/>
              <c:layout>
                <c:manualLayout>
                  <c:x val="-2.0843769884154286E-2"/>
                  <c:y val="2.7463471133285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Объем бюджетных ассигнований, тыс. рублей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1500170.6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год (Муниципальные программы)</c:v>
                </c:pt>
              </c:strCache>
            </c:strRef>
          </c:tx>
          <c:spPr>
            <a:solidFill>
              <a:srgbClr val="E7E2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Объем бюджетных ассигнований, тыс. рублей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1522468.8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год (Муниципальные программы)</c:v>
                </c:pt>
              </c:strCache>
            </c:strRef>
          </c:tx>
          <c:spPr>
            <a:solidFill>
              <a:srgbClr val="660066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</c:spPr>
          </c:dPt>
          <c:cat>
            <c:strRef>
              <c:f>Лист1!$A$2</c:f>
              <c:strCache>
                <c:ptCount val="1"/>
                <c:pt idx="0">
                  <c:v>Объем бюджетных ассигнований, тыс. рублей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1281096.3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 год (Муниципальные программы)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Объем бюджетных ассигнований, тыс. рублей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1307699.2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12456448"/>
        <c:axId val="112457984"/>
        <c:axId val="0"/>
      </c:bar3DChart>
      <c:catAx>
        <c:axId val="112456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2457984"/>
        <c:crosses val="autoZero"/>
        <c:auto val="1"/>
        <c:lblAlgn val="ctr"/>
        <c:lblOffset val="100"/>
        <c:noMultiLvlLbl val="0"/>
      </c:catAx>
      <c:valAx>
        <c:axId val="112457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24564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973499730516632"/>
          <c:y val="6.0346587409780703E-2"/>
          <c:w val="0.27210246841260061"/>
          <c:h val="0.9039506189925886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103139124892552"/>
          <c:y val="3.1657549939685455E-2"/>
          <c:w val="0.62780292930415138"/>
          <c:h val="0.7120913594671077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 Октябрьского района на содержание органов местного самоуправления 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Лист1!$A$2:$A$4</c:f>
              <c:strCache>
                <c:ptCount val="3"/>
                <c:pt idx="0">
                  <c:v>2013 (план)</c:v>
                </c:pt>
                <c:pt idx="1">
                  <c:v>2014 (план)</c:v>
                </c:pt>
                <c:pt idx="2">
                  <c:v>2015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81272.5</c:v>
                </c:pt>
                <c:pt idx="1">
                  <c:v>85163.7</c:v>
                </c:pt>
                <c:pt idx="2">
                  <c:v>81947.100000000006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Расходы, всего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5470990552706619E-3"/>
                  <c:y val="-0.2863673952461516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402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702,8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2542705733295905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290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939,8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2013 (план)</c:v>
                </c:pt>
                <c:pt idx="1">
                  <c:v>2014 (план)</c:v>
                </c:pt>
                <c:pt idx="2">
                  <c:v>2015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1402702.8</c:v>
                </c:pt>
                <c:pt idx="1">
                  <c:v>1537686.4</c:v>
                </c:pt>
                <c:pt idx="2">
                  <c:v>1561652.9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2366720"/>
        <c:axId val="112368256"/>
      </c:barChart>
      <c:catAx>
        <c:axId val="1123667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2368256"/>
        <c:crosses val="autoZero"/>
        <c:auto val="1"/>
        <c:lblAlgn val="ctr"/>
        <c:lblOffset val="100"/>
        <c:noMultiLvlLbl val="0"/>
      </c:catAx>
      <c:valAx>
        <c:axId val="1123682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23667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2.5889910867603404E-2"/>
          <c:y val="0.7865443558482349"/>
          <c:w val="0.96328039574550195"/>
          <c:h val="0.20735875395458581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3"/>
    </mc:Choice>
    <mc:Fallback>
      <c:style val="23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  <c:spPr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4999245098123"/>
          <c:y val="3.0070135700725226E-2"/>
          <c:w val="0.64729034736881086"/>
          <c:h val="0.86781970944226827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Остальные программы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658172833597786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07429848725260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58172833597786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0.186</c:v>
                </c:pt>
                <c:pt idx="1">
                  <c:v>0.17</c:v>
                </c:pt>
                <c:pt idx="2">
                  <c:v>0.19600000000000001</c:v>
                </c:pt>
                <c:pt idx="3">
                  <c:v>0.219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Социальные программы </c:v>
                </c:pt>
              </c:strCache>
            </c:strRef>
          </c:tx>
          <c:spPr>
            <a:solidFill>
              <a:srgbClr val="0070C0"/>
            </a:solidFill>
            <a:ln w="28575" cap="flat" cmpd="sng" algn="ctr">
              <a:solidFill>
                <a:schemeClr val="accent5"/>
              </a:solidFill>
              <a:prstDash val="solid"/>
            </a:ln>
            <a:effectLst/>
          </c:spPr>
          <c:invertIfNegative val="0"/>
          <c:dLbls>
            <c:dLbl>
              <c:idx val="0"/>
              <c:layout>
                <c:manualLayout>
                  <c:x val="1.3566868638527343E-2"/>
                  <c:y val="6.25000000000000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07429848725260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3566868638527343E-2"/>
                  <c:y val="-9.37499999999999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Лист1!$C$2:$C$5</c:f>
              <c:numCache>
                <c:formatCode>0.00%</c:formatCode>
                <c:ptCount val="4"/>
                <c:pt idx="0">
                  <c:v>0.81399999999999995</c:v>
                </c:pt>
                <c:pt idx="1">
                  <c:v>0.83</c:v>
                </c:pt>
                <c:pt idx="2">
                  <c:v>0.81699999999999995</c:v>
                </c:pt>
                <c:pt idx="3">
                  <c:v>0.78100000000000003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2875776"/>
        <c:axId val="112881664"/>
        <c:axId val="111605056"/>
      </c:bar3DChart>
      <c:catAx>
        <c:axId val="112875776"/>
        <c:scaling>
          <c:orientation val="minMax"/>
        </c:scaling>
        <c:delete val="0"/>
        <c:axPos val="b"/>
        <c:majorTickMark val="out"/>
        <c:minorTickMark val="none"/>
        <c:tickLblPos val="nextTo"/>
        <c:crossAx val="112881664"/>
        <c:crosses val="autoZero"/>
        <c:auto val="1"/>
        <c:lblAlgn val="ctr"/>
        <c:lblOffset val="100"/>
        <c:noMultiLvlLbl val="0"/>
      </c:catAx>
      <c:valAx>
        <c:axId val="112881664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12875776"/>
        <c:crosses val="autoZero"/>
        <c:crossBetween val="between"/>
      </c:valAx>
      <c:serAx>
        <c:axId val="111605056"/>
        <c:scaling>
          <c:orientation val="minMax"/>
        </c:scaling>
        <c:delete val="1"/>
        <c:axPos val="b"/>
        <c:majorTickMark val="out"/>
        <c:minorTickMark val="none"/>
        <c:tickLblPos val="nextTo"/>
        <c:crossAx val="112881664"/>
        <c:crosses val="autoZero"/>
      </c:serAx>
    </c:plotArea>
    <c:legend>
      <c:legendPos val="r"/>
      <c:layout>
        <c:manualLayout>
          <c:xMode val="edge"/>
          <c:yMode val="edge"/>
          <c:x val="0.77535285431248391"/>
          <c:y val="0.3286104175460971"/>
          <c:w val="0.22295124853173959"/>
          <c:h val="0.338026574803149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title>
      <c:layout/>
      <c:overlay val="0"/>
      <c:txPr>
        <a:bodyPr/>
        <a:lstStyle/>
        <a:p>
          <a:pPr>
            <a:defRPr b="0"/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</c:spPr>
    </c:sideWall>
    <c:backWall>
      <c:thickness val="0"/>
      <c:spPr>
        <a:noFill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млн.руб</c:v>
                </c:pt>
              </c:strCache>
            </c:strRef>
          </c:tx>
          <c:spPr>
            <a:solidFill>
              <a:srgbClr val="FFC000"/>
            </a:solidFill>
            <a:ln w="28575" cap="flat" cmpd="sng" algn="ctr">
              <a:solidFill>
                <a:schemeClr val="accent5"/>
              </a:solidFill>
              <a:prstDash val="solid"/>
            </a:ln>
            <a:effectLst/>
          </c:spPr>
          <c:invertIfNegative val="0"/>
          <c:dLbls>
            <c:dLbl>
              <c:idx val="0"/>
              <c:layout>
                <c:manualLayout>
                  <c:x val="2.0833369535563109E-2"/>
                  <c:y val="-0.3965868847086694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888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9272283922476048E-2"/>
                  <c:y val="-0.416054781791922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9812645338257432E-3"/>
                  <c:y val="-0.351386642465411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995853908952646E-2"/>
                  <c:y val="-0.3284072332511394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701</a:t>
                    </a:r>
                    <a:r>
                      <a:rPr lang="ru-RU" dirty="0" smtClean="0"/>
                      <a:t>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902.5</c:v>
                </c:pt>
                <c:pt idx="1">
                  <c:v>914.4</c:v>
                </c:pt>
                <c:pt idx="2">
                  <c:v>676.1</c:v>
                </c:pt>
                <c:pt idx="3">
                  <c:v>701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22959744"/>
        <c:axId val="123257984"/>
        <c:axId val="0"/>
      </c:bar3DChart>
      <c:catAx>
        <c:axId val="122959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3257984"/>
        <c:crosses val="autoZero"/>
        <c:auto val="1"/>
        <c:lblAlgn val="ctr"/>
        <c:lblOffset val="100"/>
        <c:noMultiLvlLbl val="0"/>
      </c:catAx>
      <c:valAx>
        <c:axId val="123257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2959744"/>
        <c:crosses val="autoZero"/>
        <c:crossBetween val="between"/>
        <c:majorUnit val="100"/>
      </c:valAx>
    </c:plotArea>
    <c:legend>
      <c:legendPos val="r"/>
      <c:layout/>
      <c:overlay val="0"/>
    </c:legend>
    <c:plotVisOnly val="1"/>
    <c:dispBlanksAs val="gap"/>
    <c:showDLblsOverMax val="0"/>
  </c:chart>
  <c:spPr>
    <a:noFill/>
    <a:scene3d>
      <a:camera prst="orthographicFront"/>
      <a:lightRig rig="threePt" dir="t"/>
    </a:scene3d>
    <a:sp3d prstMaterial="dkEdge">
      <a:bevelT/>
    </a:sp3d>
  </c:spPr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Октябрьского района </a:t>
            </a:r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 на образование </a:t>
            </a:r>
            <a:r>
              <a:rPr lang="ru-RU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914374,3тыс. руб</a:t>
            </a:r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c:rich>
      </c:tx>
      <c:layout>
        <c:manualLayout>
          <c:xMode val="edge"/>
          <c:yMode val="edge"/>
          <c:x val="0.1462742782152231"/>
          <c:y val="0.1111111111111111"/>
        </c:manualLayout>
      </c:layout>
      <c:overlay val="0"/>
    </c:title>
    <c:autoTitleDeleted val="0"/>
    <c:view3D>
      <c:rotX val="40"/>
      <c:rotY val="1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6676181102362206E-2"/>
          <c:y val="0.19464114902303878"/>
          <c:w val="0.5451344050743655"/>
          <c:h val="0.740310294546515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 в 2015 году на образование - 914374,3 тыс.руб.  </c:v>
                </c:pt>
              </c:strCache>
            </c:strRef>
          </c:tx>
          <c:explosion val="25"/>
          <c:dPt>
            <c:idx val="0"/>
            <c:bubble3D val="1"/>
            <c:spPr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c:spPr>
          </c:dPt>
          <c:dPt>
            <c:idx val="2"/>
            <c:bubble3D val="1"/>
            <c:spPr>
              <a:solidFill>
                <a:srgbClr val="FF9900"/>
              </a:solidFill>
              <a:ln>
                <a:noFill/>
              </a:ln>
            </c:spPr>
          </c:dPt>
          <c:dPt>
            <c:idx val="3"/>
            <c:bubble3D val="1"/>
            <c:explosion val="27"/>
            <c:spPr>
              <a:solidFill>
                <a:srgbClr val="00B0F0"/>
              </a:solidFill>
            </c:spPr>
          </c:dPt>
          <c:dLbls>
            <c:dLbl>
              <c:idx val="4"/>
              <c:layout>
                <c:manualLayout>
                  <c:x val="0.11619105424321968"/>
                  <c:y val="-0.146992125984251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Дошкольное образование - 453918,5 тыс.руб</c:v>
                </c:pt>
                <c:pt idx="1">
                  <c:v>Другие вопросы в области образования 12727,3 тыс.руб.</c:v>
                </c:pt>
                <c:pt idx="2">
                  <c:v>Охрана семьи и детства 31998 тыс.руб</c:v>
                </c:pt>
                <c:pt idx="3">
                  <c:v>Общее образование 415730,5тыс.руб.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0.496</c:v>
                </c:pt>
                <c:pt idx="1">
                  <c:v>1.4E-2</c:v>
                </c:pt>
                <c:pt idx="2">
                  <c:v>3.5000000000000003E-2</c:v>
                </c:pt>
                <c:pt idx="3">
                  <c:v>0.45500000000000002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"/>
          <c:y val="0.10636962587605107"/>
          <c:w val="0.9616560417946397"/>
          <c:h val="0.753278749023310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00CCFF"/>
            </a:solidFill>
            <a:ln>
              <a:solidFill>
                <a:schemeClr val="accent1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1"/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726 401,9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484 873,9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510 448,5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497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715,9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726401.9</c:v>
                </c:pt>
                <c:pt idx="1">
                  <c:v>484873.9</c:v>
                </c:pt>
                <c:pt idx="2">
                  <c:v>510004.5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axId val="122648064"/>
        <c:axId val="122676736"/>
      </c:barChart>
      <c:catAx>
        <c:axId val="122648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22676736"/>
        <c:crosses val="autoZero"/>
        <c:auto val="1"/>
        <c:lblAlgn val="ctr"/>
        <c:lblOffset val="100"/>
        <c:noMultiLvlLbl val="0"/>
      </c:catAx>
      <c:valAx>
        <c:axId val="1226767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2264806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"/>
          <c:y val="0.10636962587605107"/>
          <c:w val="0.9616560417946397"/>
          <c:h val="0.753278749023310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00CCFF"/>
            </a:solidFill>
            <a:ln>
              <a:solidFill>
                <a:schemeClr val="accent1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0070C0"/>
              </a:solidFill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invertIfNegative val="0"/>
            <c:bubble3D val="0"/>
            <c:spPr>
              <a:solidFill>
                <a:srgbClr val="0070C0"/>
              </a:solidFill>
              <a:ln>
                <a:solidFill>
                  <a:schemeClr val="accent1"/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186</a:t>
                    </a:r>
                    <a:r>
                      <a:rPr lang="ru-RU" baseline="0" dirty="0" smtClean="0"/>
                      <a:t> 607,6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856759146275998E-2"/>
                  <c:y val="2.5312973995403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189 793,1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190 514,4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497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715,9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186607.6</c:v>
                </c:pt>
                <c:pt idx="1">
                  <c:v>189793.1</c:v>
                </c:pt>
                <c:pt idx="2">
                  <c:v>190514.4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axId val="122906880"/>
        <c:axId val="122915072"/>
      </c:barChart>
      <c:catAx>
        <c:axId val="122906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22915072"/>
        <c:crosses val="autoZero"/>
        <c:auto val="1"/>
        <c:lblAlgn val="ctr"/>
        <c:lblOffset val="100"/>
        <c:noMultiLvlLbl val="0"/>
      </c:catAx>
      <c:valAx>
        <c:axId val="1229150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22906880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педработники учреждений дополнительного образования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22 683,8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</a:t>
                    </a:r>
                    <a:r>
                      <a:rPr lang="ru-RU" dirty="0" smtClean="0"/>
                      <a:t>6</a:t>
                    </a:r>
                    <a:r>
                      <a:rPr lang="ru-RU" baseline="0" dirty="0" smtClean="0"/>
                      <a:t> 277,8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34 027,5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средняя заработная плата                      2015 год</c:v>
                </c:pt>
                <c:pt idx="1">
                  <c:v>средняя заработная плата                 2016 год</c:v>
                </c:pt>
                <c:pt idx="2">
                  <c:v>средняя заработная плата               2017 год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22683.8</c:v>
                </c:pt>
                <c:pt idx="1">
                  <c:v>26228</c:v>
                </c:pt>
                <c:pt idx="2">
                  <c:v>34027.5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работники учреджений культуры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19</a:t>
                    </a:r>
                    <a:r>
                      <a:rPr lang="ru-RU" baseline="0" dirty="0" smtClean="0"/>
                      <a:t> 152,0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</a:t>
                    </a:r>
                    <a:r>
                      <a:rPr lang="ru-RU" baseline="0" dirty="0" smtClean="0"/>
                      <a:t> 194,0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</a:t>
                    </a:r>
                    <a:r>
                      <a:rPr lang="ru-RU" baseline="0" dirty="0" smtClean="0"/>
                      <a:t> 019,0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средняя заработная плата                      2015 год</c:v>
                </c:pt>
                <c:pt idx="1">
                  <c:v>средняя заработная плата                 2016 год</c:v>
                </c:pt>
                <c:pt idx="2">
                  <c:v>средняя заработная плата               2017 год</c:v>
                </c:pt>
              </c:strCache>
            </c:strRef>
          </c:cat>
          <c:val>
            <c:numRef>
              <c:f>Лист1!$C$2:$C$4</c:f>
              <c:numCache>
                <c:formatCode>#,##0</c:formatCode>
                <c:ptCount val="3"/>
                <c:pt idx="0">
                  <c:v>19152</c:v>
                </c:pt>
                <c:pt idx="1">
                  <c:v>23194</c:v>
                </c:pt>
                <c:pt idx="2">
                  <c:v>31019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3872000"/>
        <c:axId val="123873536"/>
      </c:barChart>
      <c:catAx>
        <c:axId val="123872000"/>
        <c:scaling>
          <c:orientation val="minMax"/>
        </c:scaling>
        <c:delete val="0"/>
        <c:axPos val="b"/>
        <c:majorTickMark val="out"/>
        <c:minorTickMark val="none"/>
        <c:tickLblPos val="nextTo"/>
        <c:crossAx val="123873536"/>
        <c:crosses val="autoZero"/>
        <c:auto val="1"/>
        <c:lblAlgn val="ctr"/>
        <c:lblOffset val="100"/>
        <c:noMultiLvlLbl val="0"/>
      </c:catAx>
      <c:valAx>
        <c:axId val="123873536"/>
        <c:scaling>
          <c:orientation val="minMax"/>
        </c:scaling>
        <c:delete val="0"/>
        <c:axPos val="l"/>
        <c:majorGridlines/>
        <c:numFmt formatCode="#,##0.00" sourceLinked="1"/>
        <c:majorTickMark val="out"/>
        <c:minorTickMark val="none"/>
        <c:tickLblPos val="nextTo"/>
        <c:crossAx val="1238720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2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000" b="0" dirty="0"/>
              <a:t>расходы на развитие физической культуры и спорта (тыс</a:t>
            </a:r>
            <a:r>
              <a:rPr lang="ru-RU" sz="2000" b="0" dirty="0" smtClean="0"/>
              <a:t>. руб</a:t>
            </a:r>
            <a:r>
              <a:rPr lang="ru-RU" sz="2000" b="0" dirty="0"/>
              <a:t>.)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на развитие физической культуры и спорта (тыс.руб.)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Лист1!$A$2:$A$4</c:f>
              <c:strCache>
                <c:ptCount val="3"/>
                <c:pt idx="0">
                  <c:v>2015 год - 816,6</c:v>
                </c:pt>
                <c:pt idx="1">
                  <c:v>2016 год - 816,6</c:v>
                </c:pt>
                <c:pt idx="2">
                  <c:v>2017 год - 816,6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816.6</c:v>
                </c:pt>
                <c:pt idx="1">
                  <c:v>816.6</c:v>
                </c:pt>
                <c:pt idx="2">
                  <c:v>816.6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124368768"/>
        <c:axId val="124370304"/>
        <c:axId val="0"/>
      </c:bar3DChart>
      <c:catAx>
        <c:axId val="124368768"/>
        <c:scaling>
          <c:orientation val="minMax"/>
        </c:scaling>
        <c:delete val="0"/>
        <c:axPos val="b"/>
        <c:majorTickMark val="out"/>
        <c:minorTickMark val="none"/>
        <c:tickLblPos val="nextTo"/>
        <c:crossAx val="124370304"/>
        <c:crosses val="autoZero"/>
        <c:auto val="1"/>
        <c:lblAlgn val="ctr"/>
        <c:lblOffset val="100"/>
        <c:noMultiLvlLbl val="0"/>
      </c:catAx>
      <c:valAx>
        <c:axId val="124370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43687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589275298920969"/>
          <c:y val="0.14898461221759041"/>
          <c:w val="0.3140455186157286"/>
          <c:h val="0.1704752200092635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7900550076621417E-2"/>
          <c:y val="0.15528304662845269"/>
          <c:w val="0.87358199869435982"/>
          <c:h val="0.530004638765632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00CCFF"/>
            </a:solidFill>
          </c:spPr>
          <c:invertIfNegative val="0"/>
          <c:dLbls>
            <c:dLbl>
              <c:idx val="0"/>
              <c:layout>
                <c:manualLayout>
                  <c:x val="-2.0833333333333333E-3"/>
                  <c:y val="0.11574234807243634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dirty="0" smtClean="0"/>
                      <a:t>386,6</a:t>
                    </a:r>
                    <a:endParaRPr lang="en-US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Расходы на содержание КИБО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386.6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9.687499999999994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439,1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Расходы на содержание КИБО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439.1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2017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0"/>
                  <c:y val="0.10937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428,3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Расходы на содержание КИБО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428.3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7132416"/>
        <c:axId val="127133952"/>
        <c:axId val="0"/>
      </c:bar3DChart>
      <c:catAx>
        <c:axId val="127132416"/>
        <c:scaling>
          <c:orientation val="minMax"/>
        </c:scaling>
        <c:delete val="0"/>
        <c:axPos val="b"/>
        <c:majorTickMark val="out"/>
        <c:minorTickMark val="none"/>
        <c:tickLblPos val="nextTo"/>
        <c:crossAx val="127133952"/>
        <c:crosses val="autoZero"/>
        <c:auto val="1"/>
        <c:lblAlgn val="ctr"/>
        <c:lblOffset val="100"/>
        <c:noMultiLvlLbl val="0"/>
      </c:catAx>
      <c:valAx>
        <c:axId val="127133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1324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550060094332967"/>
          <c:y val="0.27089520083354102"/>
          <c:w val="0.10619550077539593"/>
          <c:h val="0.4296087972207292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2012 год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Увеличение рождаемости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11.7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Увеличение рождаемости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11.4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10 мес. 2014 год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Увеличение рождаемости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10.199999999999999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7402368"/>
        <c:axId val="127403904"/>
      </c:barChart>
      <c:catAx>
        <c:axId val="127402368"/>
        <c:scaling>
          <c:orientation val="minMax"/>
        </c:scaling>
        <c:delete val="0"/>
        <c:axPos val="b"/>
        <c:majorTickMark val="out"/>
        <c:minorTickMark val="none"/>
        <c:tickLblPos val="nextTo"/>
        <c:crossAx val="127403904"/>
        <c:crosses val="autoZero"/>
        <c:auto val="1"/>
        <c:lblAlgn val="ctr"/>
        <c:lblOffset val="100"/>
        <c:noMultiLvlLbl val="0"/>
      </c:catAx>
      <c:valAx>
        <c:axId val="1274039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4023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2012 год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Снижение общей смертности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12.4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 год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Снижение общей смертности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11.6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10 мес. 2014 год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Снижение общей смертности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10.5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7820544"/>
        <c:axId val="127822080"/>
      </c:barChart>
      <c:catAx>
        <c:axId val="127820544"/>
        <c:scaling>
          <c:orientation val="minMax"/>
        </c:scaling>
        <c:delete val="0"/>
        <c:axPos val="b"/>
        <c:majorTickMark val="out"/>
        <c:minorTickMark val="none"/>
        <c:tickLblPos val="nextTo"/>
        <c:crossAx val="127822080"/>
        <c:crosses val="autoZero"/>
        <c:auto val="1"/>
        <c:lblAlgn val="ctr"/>
        <c:lblOffset val="100"/>
        <c:noMultiLvlLbl val="0"/>
      </c:catAx>
      <c:valAx>
        <c:axId val="1278220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8205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9481194240395311E-2"/>
          <c:y val="4.2583296691603906E-2"/>
          <c:w val="0.92151980564850589"/>
          <c:h val="0.803050052341602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год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Pt>
            <c:idx val="0"/>
            <c:invertIfNegative val="0"/>
            <c:bubble3D val="0"/>
          </c:dPt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68.900000000000006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71.2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72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72.7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 год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 prstMaterial="matte">
                <a:bevelT w="63500" h="63500" prst="artDeco"/>
                <a:contourClr>
                  <a:srgbClr val="000000"/>
                </a:contourClr>
              </a:sp3d>
            </c:spPr>
          </c:dPt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73.400000000000006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7878272"/>
        <c:axId val="127879808"/>
      </c:barChart>
      <c:catAx>
        <c:axId val="127878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7879808"/>
        <c:crosses val="autoZero"/>
        <c:auto val="1"/>
        <c:lblAlgn val="ctr"/>
        <c:lblOffset val="100"/>
        <c:noMultiLvlLbl val="0"/>
      </c:catAx>
      <c:valAx>
        <c:axId val="1278798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8782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800093640389163E-2"/>
          <c:y val="8.0813002819019486E-2"/>
          <c:w val="0.15044214663979136"/>
          <c:h val="0.22781952498177424"/>
        </c:manualLayout>
      </c:layout>
      <c:overlay val="0"/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T w="165100" prst="coolSlant"/>
    </a:sp3d>
  </c:spPr>
  <c:txPr>
    <a:bodyPr/>
    <a:lstStyle/>
    <a:p>
      <a:pPr>
        <a:defRPr sz="14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254153828892498"/>
          <c:y val="0.11989211166079586"/>
          <c:w val="0.87698107801003411"/>
          <c:h val="0.766695653097368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  </c:v>
                </c:pt>
              </c:strCache>
            </c:strRef>
          </c:tx>
          <c:spPr>
            <a:solidFill>
              <a:srgbClr val="00CCFF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CCFF"/>
              </a:solidFill>
              <a:scene3d>
                <a:camera prst="orthographicFront"/>
                <a:lightRig rig="threePt" dir="t"/>
              </a:scene3d>
              <a:sp3d prstMaterial="matte">
                <a:bevelT w="127000" h="63500"/>
              </a:sp3d>
            </c:spPr>
          </c:dPt>
          <c:dPt>
            <c:idx val="1"/>
            <c:invertIfNegative val="0"/>
            <c:bubble3D val="0"/>
            <c:spPr>
              <a:solidFill>
                <a:srgbClr val="00CCFF"/>
              </a:solidFill>
              <a:scene3d>
                <a:camera prst="orthographicFront"/>
                <a:lightRig rig="threePt" dir="t"/>
              </a:scene3d>
              <a:sp3d prstMaterial="matte">
                <a:bevelT w="127000" h="63500"/>
              </a:sp3d>
            </c:spPr>
          </c:dPt>
          <c:dPt>
            <c:idx val="2"/>
            <c:invertIfNegative val="0"/>
            <c:bubble3D val="0"/>
            <c:spPr>
              <a:solidFill>
                <a:srgbClr val="00CCFF"/>
              </a:solidFill>
              <a:scene3d>
                <a:camera prst="orthographicFront"/>
                <a:lightRig rig="threePt" dir="t"/>
              </a:scene3d>
              <a:sp3d prstMaterial="matte">
                <a:bevelT w="127000" h="63500"/>
              </a:sp3d>
            </c:spPr>
          </c:dPt>
          <c:dPt>
            <c:idx val="3"/>
            <c:invertIfNegative val="0"/>
            <c:bubble3D val="0"/>
            <c:spPr>
              <a:solidFill>
                <a:srgbClr val="00CCFF"/>
              </a:solidFill>
              <a:scene3d>
                <a:camera prst="orthographicFront"/>
                <a:lightRig rig="threePt" dir="t"/>
              </a:scene3d>
              <a:sp3d prstMaterial="matte">
                <a:bevelT w="127000" h="63500"/>
              </a:sp3d>
            </c:spPr>
          </c:dPt>
          <c:cat>
            <c:strRef>
              <c:f>Лист1!$A$2:$A$6</c:f>
              <c:strCache>
                <c:ptCount val="4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2936.2</c:v>
                </c:pt>
                <c:pt idx="1">
                  <c:v>2663.4</c:v>
                </c:pt>
                <c:pt idx="2">
                  <c:v>2611.6999999999998</c:v>
                </c:pt>
                <c:pt idx="3">
                  <c:v>2677.2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7556224"/>
        <c:axId val="127558016"/>
      </c:barChart>
      <c:catAx>
        <c:axId val="127556224"/>
        <c:scaling>
          <c:orientation val="minMax"/>
        </c:scaling>
        <c:delete val="0"/>
        <c:axPos val="b"/>
        <c:majorTickMark val="out"/>
        <c:minorTickMark val="none"/>
        <c:tickLblPos val="nextTo"/>
        <c:crossAx val="127558016"/>
        <c:crosses val="autoZero"/>
        <c:auto val="1"/>
        <c:lblAlgn val="ctr"/>
        <c:lblOffset val="100"/>
        <c:noMultiLvlLbl val="0"/>
      </c:catAx>
      <c:valAx>
        <c:axId val="127558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5562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  <c:userShapes r:id="rId2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0474056436171763E-2"/>
          <c:y val="0.10159849356324896"/>
          <c:w val="0.54049299827546693"/>
          <c:h val="0.7222911885589423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Областной бюджет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3774.1</c:v>
                </c:pt>
                <c:pt idx="1">
                  <c:v>1905.6</c:v>
                </c:pt>
                <c:pt idx="2">
                  <c:v>2408.6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 Октябрьского района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346.1</c:v>
                </c:pt>
                <c:pt idx="1">
                  <c:v>154.6</c:v>
                </c:pt>
                <c:pt idx="2">
                  <c:v>195.3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7645568"/>
        <c:axId val="127647104"/>
      </c:lineChart>
      <c:catAx>
        <c:axId val="127645568"/>
        <c:scaling>
          <c:orientation val="minMax"/>
        </c:scaling>
        <c:delete val="0"/>
        <c:axPos val="b"/>
        <c:majorTickMark val="out"/>
        <c:minorTickMark val="none"/>
        <c:tickLblPos val="nextTo"/>
        <c:crossAx val="127647104"/>
        <c:crosses val="autoZero"/>
        <c:auto val="1"/>
        <c:lblAlgn val="ctr"/>
        <c:lblOffset val="100"/>
        <c:noMultiLvlLbl val="0"/>
      </c:catAx>
      <c:valAx>
        <c:axId val="1276471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76455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4298363967037213E-2"/>
          <c:y val="6.2308102130066358E-2"/>
          <c:w val="0.53722999902789925"/>
          <c:h val="0.816562116722246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12"/>
          <c:dPt>
            <c:idx val="0"/>
            <c:bubble3D val="0"/>
            <c:explosion val="19"/>
            <c:spPr>
              <a:solidFill>
                <a:srgbClr val="00CCFF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FF9900"/>
              </a:solidFill>
            </c:spPr>
          </c:dPt>
          <c:dPt>
            <c:idx val="3"/>
            <c:bubble3D val="0"/>
            <c:spPr>
              <a:solidFill>
                <a:srgbClr val="0000FF"/>
              </a:solidFill>
            </c:spPr>
          </c:dPt>
          <c:dLbls>
            <c:dLbl>
              <c:idx val="4"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0,1</a:t>
                    </a:r>
                    <a:r>
                      <a:rPr lang="en-US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социальная поддержка населения  - 147028,2 тыс. рублей</c:v>
                </c:pt>
                <c:pt idx="1">
                  <c:v>социальная поддержка семей с детьми - 87205,3 тыс. рублей</c:v>
                </c:pt>
                <c:pt idx="2">
                  <c:v>обеспечение оздоровления и отдыха детей - 8950 тыс. рублей</c:v>
                </c:pt>
                <c:pt idx="3">
                  <c:v>модернизация и развитие системы социального обслуживания - 50478,3 тыс. рублей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50.1</c:v>
                </c:pt>
                <c:pt idx="1">
                  <c:v>29.7</c:v>
                </c:pt>
                <c:pt idx="2">
                  <c:v>3.8</c:v>
                </c:pt>
                <c:pt idx="3">
                  <c:v>21.5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419753086419748"/>
          <c:y val="3.8823339916830957E-2"/>
          <c:w val="0.37654320987654322"/>
          <c:h val="0.92235309921888442"/>
        </c:manualLayout>
      </c:layout>
      <c:overlay val="0"/>
    </c:legend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title>
      <c:tx>
        <c:rich>
          <a:bodyPr/>
          <a:lstStyle/>
          <a:p>
            <a:pPr>
              <a:defRPr sz="1500" b="1"/>
            </a:pP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Объем ассигнований для обеспечения мер подпрограммы «Социальная поддержка отдельных категорий граждан» в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147 028,2 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тыс. рублей, в том числе: </a:t>
            </a:r>
          </a:p>
        </c:rich>
      </c:tx>
      <c:layout>
        <c:manualLayout>
          <c:xMode val="edge"/>
          <c:yMode val="edge"/>
          <c:x val="0.11322353071880902"/>
          <c:y val="4.35205335026449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48610342598521117"/>
          <c:y val="0.1595004010394509"/>
          <c:w val="0.44055642946415785"/>
          <c:h val="0.8226836584552935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4522,1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454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4</a:t>
                    </a:r>
                    <a:r>
                      <a:rPr lang="en-US" smtClean="0"/>
                      <a:t>59,4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47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37308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17987,5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34776,7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696,7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7841,9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30053,5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Лист1!$A$2:$A$13</c:f>
              <c:strCache>
                <c:ptCount val="12"/>
                <c:pt idx="0">
                  <c:v>расходы на организацию исполнительно - распорядительных функций</c:v>
                </c:pt>
                <c:pt idx="1">
                  <c:v>доплата к пенсии муниципальным и государственным служащим</c:v>
                </c:pt>
                <c:pt idx="2">
                  <c:v>предоставлеие материальной и иной помощи для погребения</c:v>
                </c:pt>
                <c:pt idx="3">
                  <c:v>выплаты инвалидам компенсаций по договорам ОСАГО</c:v>
                </c:pt>
                <c:pt idx="4">
                  <c:v>оплата жилищно - коммунальных услуг отдельным категориям граждан (инвалиды, Ветераны, инвалиды ЧАЭС)</c:v>
                </c:pt>
                <c:pt idx="5">
                  <c:v>субсидии гражданам на оплату жилых помещений и коммунальных услуг</c:v>
                </c:pt>
                <c:pt idx="6">
                  <c:v>граждане, работающие и проживающие в сельской местности</c:v>
                </c:pt>
                <c:pt idx="7">
                  <c:v>реабилитированные граждане</c:v>
                </c:pt>
                <c:pt idx="8">
                  <c:v>труженники тыла</c:v>
                </c:pt>
                <c:pt idx="9">
                  <c:v>ветераны труда Ростовской области </c:v>
                </c:pt>
                <c:pt idx="10">
                  <c:v>ветераны труда</c:v>
                </c:pt>
                <c:pt idx="11">
                  <c:v>почетный донор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14522.1</c:v>
                </c:pt>
                <c:pt idx="1">
                  <c:v>1454</c:v>
                </c:pt>
                <c:pt idx="2">
                  <c:v>459.4</c:v>
                </c:pt>
                <c:pt idx="3">
                  <c:v>47</c:v>
                </c:pt>
                <c:pt idx="4">
                  <c:v>37308</c:v>
                </c:pt>
                <c:pt idx="5">
                  <c:v>17987.5</c:v>
                </c:pt>
                <c:pt idx="6">
                  <c:v>34776.699999999997</c:v>
                </c:pt>
                <c:pt idx="7">
                  <c:v>696.7</c:v>
                </c:pt>
                <c:pt idx="8">
                  <c:v>877</c:v>
                </c:pt>
                <c:pt idx="9">
                  <c:v>7841.9</c:v>
                </c:pt>
                <c:pt idx="10">
                  <c:v>30053.5</c:v>
                </c:pt>
                <c:pt idx="11">
                  <c:v>1004.4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50"/>
        <c:axId val="128173568"/>
        <c:axId val="128184704"/>
      </c:barChart>
      <c:catAx>
        <c:axId val="128173568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8184704"/>
        <c:crosses val="autoZero"/>
        <c:auto val="1"/>
        <c:lblAlgn val="r"/>
        <c:lblOffset val="100"/>
        <c:tickMarkSkip val="5"/>
        <c:noMultiLvlLbl val="0"/>
      </c:catAx>
      <c:valAx>
        <c:axId val="1281847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28173568"/>
        <c:crosses val="autoZero"/>
        <c:crossBetween val="between"/>
      </c:valAx>
    </c:plotArea>
    <c:plotVisOnly val="1"/>
    <c:dispBlanksAs val="gap"/>
    <c:showDLblsOverMax val="0"/>
  </c:chart>
  <c:spPr>
    <a:ln w="3175"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9123177311169436"/>
          <c:y val="1.22910858970787E-2"/>
          <c:w val="0.50876822688830559"/>
          <c:h val="0.9746976831634092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6</a:t>
                    </a:r>
                    <a:r>
                      <a:rPr lang="ru-RU" dirty="0" smtClean="0"/>
                      <a:t>64,7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9</a:t>
                    </a:r>
                    <a:r>
                      <a:rPr lang="ru-RU" dirty="0" smtClean="0"/>
                      <a:t>029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</a:t>
                    </a:r>
                    <a:r>
                      <a:rPr lang="ru-RU" dirty="0" smtClean="0"/>
                      <a:t> </a:t>
                    </a:r>
                    <a:r>
                      <a:rPr lang="en-US" dirty="0" smtClean="0"/>
                      <a:t>13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</a:t>
                    </a:r>
                    <a:r>
                      <a:rPr lang="ru-RU" dirty="0" smtClean="0"/>
                      <a:t>4024,9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12</a:t>
                    </a:r>
                    <a:r>
                      <a:rPr lang="ru-RU" dirty="0" smtClean="0"/>
                      <a:t>7,3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10539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единовременное пособие беременной жене и ежемесячное пособие на ребенка военнослужащего</c:v>
                </c:pt>
                <c:pt idx="1">
                  <c:v>меры социальная подержка детей из многодетных семей  </c:v>
                </c:pt>
                <c:pt idx="2">
                  <c:v>меры социальная подержка детей первого - второго года жизни из малоимущих семей  </c:v>
                </c:pt>
                <c:pt idx="3">
                  <c:v>ежемесячное пособие на ребенка</c:v>
                </c:pt>
                <c:pt idx="4">
                  <c:v>компенсация на полноценное питание беременных женщин и детей в возрасте до 3-х лет</c:v>
                </c:pt>
                <c:pt idx="5">
                  <c:v>ЕДВ на рождение третьего и последующих детей</c:v>
                </c:pt>
                <c:pt idx="6">
                  <c:v>пособие на рождение ребенка и ЕДВ до 1,5 лет</c:v>
                </c:pt>
                <c:pt idx="7">
                  <c:v>региональный материнский капитал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1664.7</c:v>
                </c:pt>
                <c:pt idx="1">
                  <c:v>9029</c:v>
                </c:pt>
                <c:pt idx="2">
                  <c:v>7137.5</c:v>
                </c:pt>
                <c:pt idx="3">
                  <c:v>24024.9</c:v>
                </c:pt>
                <c:pt idx="4">
                  <c:v>127.3</c:v>
                </c:pt>
                <c:pt idx="5">
                  <c:v>10539</c:v>
                </c:pt>
                <c:pt idx="6">
                  <c:v>29371.599999999999</c:v>
                </c:pt>
                <c:pt idx="7">
                  <c:v>5311.3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28033536"/>
        <c:axId val="128036224"/>
      </c:barChart>
      <c:catAx>
        <c:axId val="128033536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8036224"/>
        <c:crosses val="autoZero"/>
        <c:auto val="1"/>
        <c:lblAlgn val="ctr"/>
        <c:lblOffset val="100"/>
        <c:noMultiLvlLbl val="0"/>
      </c:catAx>
      <c:valAx>
        <c:axId val="1280362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80335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975308641975308E-2"/>
          <c:y val="9.4238507915332045E-2"/>
          <c:w val="0.96604938271604934"/>
          <c:h val="0.784030934411085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бюджет</c:v>
                </c:pt>
              </c:strCache>
            </c:strRef>
          </c:tx>
          <c:spPr>
            <a:solidFill>
              <a:srgbClr val="0000FF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69 395,7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8.9679301169926506E-3"/>
                  <c:y val="-2.449573504178547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71 221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0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69395.7</c:v>
                </c:pt>
                <c:pt idx="1">
                  <c:v>71221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Областной бюджет</c:v>
                </c:pt>
              </c:strCache>
            </c:strRef>
          </c:tx>
          <c:spPr>
            <a:solidFill>
              <a:srgbClr val="00CCFF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220 588,2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23</a:t>
                    </a:r>
                    <a:r>
                      <a:rPr lang="ru-RU" dirty="0" smtClean="0"/>
                      <a:t>8 507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25</a:t>
                    </a:r>
                    <a:r>
                      <a:rPr lang="ru-RU" dirty="0" smtClean="0"/>
                      <a:t>5 290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220588.2</c:v>
                </c:pt>
                <c:pt idx="1">
                  <c:v>238507.5</c:v>
                </c:pt>
                <c:pt idx="2">
                  <c:v>255290.3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Бюджет Октябрьского района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Lbl>
              <c:idx val="0"/>
              <c:layout>
                <c:manualLayout>
                  <c:x val="7.4732750974938755E-3"/>
                  <c:y val="-4.899147008357095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3 677,9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0462585136491426E-2"/>
                  <c:y val="-7.348720512535554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3 835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9785023886235961E-3"/>
                  <c:y val="-7.348720512535554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3 979,9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3677.9</c:v>
                </c:pt>
                <c:pt idx="1">
                  <c:v>3835.2</c:v>
                </c:pt>
                <c:pt idx="2">
                  <c:v>3979.9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8808064"/>
        <c:axId val="128809600"/>
      </c:barChart>
      <c:catAx>
        <c:axId val="128808064"/>
        <c:scaling>
          <c:orientation val="minMax"/>
        </c:scaling>
        <c:delete val="0"/>
        <c:axPos val="b"/>
        <c:numFmt formatCode="@" sourceLinked="0"/>
        <c:majorTickMark val="none"/>
        <c:minorTickMark val="none"/>
        <c:tickLblPos val="nextTo"/>
        <c:crossAx val="128809600"/>
        <c:crosses val="autoZero"/>
        <c:auto val="1"/>
        <c:lblAlgn val="ctr"/>
        <c:lblOffset val="100"/>
        <c:noMultiLvlLbl val="0"/>
      </c:catAx>
      <c:valAx>
        <c:axId val="1288096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2880806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F30842-A30B-453B-972D-BAB63098D9D6}" type="doc">
      <dgm:prSet loTypeId="urn:microsoft.com/office/officeart/2005/8/layout/hList3" loCatId="list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499AA6D-0096-43C7-992F-732B115541E7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Основа формирования проекта бюджета Октябрьского района на 2015 год и на плановый период 2016 и 2017 годов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7EE096D-F517-4706-AD55-4CCAFFF643C4}" type="parTrans" cxnId="{1C25A368-82D7-4A03-A598-CD7E78AC2284}">
      <dgm:prSet/>
      <dgm:spPr/>
      <dgm:t>
        <a:bodyPr/>
        <a:lstStyle/>
        <a:p>
          <a:endParaRPr lang="ru-RU"/>
        </a:p>
      </dgm:t>
    </dgm:pt>
    <dgm:pt modelId="{2AEEE4D0-101A-4860-9694-FA5AF9A13A95}" type="sibTrans" cxnId="{1C25A368-82D7-4A03-A598-CD7E78AC2284}">
      <dgm:prSet/>
      <dgm:spPr/>
      <dgm:t>
        <a:bodyPr/>
        <a:lstStyle/>
        <a:p>
          <a:endParaRPr lang="ru-RU"/>
        </a:p>
      </dgm:t>
    </dgm:pt>
    <dgm:pt modelId="{DFAE40BE-1FD9-4CD2-BCD8-0C2119CF37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5">
                <a:tint val="50000"/>
                <a:satMod val="300000"/>
              </a:schemeClr>
            </a:gs>
            <a:gs pos="0">
              <a:schemeClr val="tx2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</a:gradFill>
      </dgm:spPr>
      <dgm:t>
        <a:bodyPr/>
        <a:lstStyle/>
        <a:p>
          <a:r>
            <a:rPr lang="ru-RU" sz="16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Прогноз социально – экономического развития Октябрьского района на 2015 – 2017 годы (Распоряжение Администрации Октябрьского района от 22.05.2014 №138)</a:t>
          </a:r>
          <a:endParaRPr lang="ru-RU" sz="16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3A0075C-E311-40AB-AAA1-FC49CD2E18B0}" type="parTrans" cxnId="{0EDCCC65-B190-42CA-82D6-3E3A1EF32104}">
      <dgm:prSet/>
      <dgm:spPr/>
      <dgm:t>
        <a:bodyPr/>
        <a:lstStyle/>
        <a:p>
          <a:endParaRPr lang="ru-RU"/>
        </a:p>
      </dgm:t>
    </dgm:pt>
    <dgm:pt modelId="{8F33DFC0-31F8-46EE-AA4F-0F22B80C316D}" type="sibTrans" cxnId="{0EDCCC65-B190-42CA-82D6-3E3A1EF32104}">
      <dgm:prSet/>
      <dgm:spPr/>
      <dgm:t>
        <a:bodyPr/>
        <a:lstStyle/>
        <a:p>
          <a:endParaRPr lang="ru-RU"/>
        </a:p>
      </dgm:t>
    </dgm:pt>
    <dgm:pt modelId="{9BF7A4FA-841F-47F1-98E7-189AC313D563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5">
                <a:tint val="50000"/>
                <a:satMod val="300000"/>
              </a:schemeClr>
            </a:gs>
            <a:gs pos="0">
              <a:schemeClr val="tx2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</a:gradFill>
      </dgm:spPr>
      <dgm:t>
        <a:bodyPr/>
        <a:lstStyle/>
        <a:p>
          <a:pPr algn="ctr"/>
          <a:r>
            <a:rPr lang="ru-RU" sz="16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Основные направления бюджетной и налоговой политики Октябрьского района на 2015 – 2017 годы (Постановление Администрации Октябрьского района от 01.10.2014 №984)</a:t>
          </a:r>
          <a:endParaRPr lang="ru-RU" sz="1600" dirty="0">
            <a:solidFill>
              <a:schemeClr val="accent5">
                <a:lumMod val="75000"/>
              </a:schemeClr>
            </a:solidFill>
          </a:endParaRPr>
        </a:p>
      </dgm:t>
    </dgm:pt>
    <dgm:pt modelId="{47EFE251-DE1F-4A9D-AA5C-F22CDF3BA208}" type="parTrans" cxnId="{58F21106-5F3A-4611-8D69-2C4255AD30B9}">
      <dgm:prSet/>
      <dgm:spPr/>
      <dgm:t>
        <a:bodyPr/>
        <a:lstStyle/>
        <a:p>
          <a:endParaRPr lang="ru-RU"/>
        </a:p>
      </dgm:t>
    </dgm:pt>
    <dgm:pt modelId="{599B36A9-6999-4932-97BB-7B98B9DA7459}" type="sibTrans" cxnId="{58F21106-5F3A-4611-8D69-2C4255AD30B9}">
      <dgm:prSet/>
      <dgm:spPr/>
      <dgm:t>
        <a:bodyPr/>
        <a:lstStyle/>
        <a:p>
          <a:endParaRPr lang="ru-RU"/>
        </a:p>
      </dgm:t>
    </dgm:pt>
    <dgm:pt modelId="{D4E16D18-EE5A-406C-A68B-D9CC2F0D2BFA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5">
                <a:tint val="50000"/>
                <a:satMod val="300000"/>
              </a:schemeClr>
            </a:gs>
            <a:gs pos="0">
              <a:schemeClr val="tx2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</a:gradFill>
      </dgm:spPr>
      <dgm:t>
        <a:bodyPr/>
        <a:lstStyle/>
        <a:p>
          <a:r>
            <a:rPr lang="ru-RU" sz="16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Муниципальные программы Октябрьского района</a:t>
          </a:r>
          <a:endParaRPr lang="ru-RU" sz="16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418E1AB-F118-4EEC-BD8C-C4D43C973A39}" type="parTrans" cxnId="{F2A4A437-C9B0-4305-8C04-020582D4DA1C}">
      <dgm:prSet/>
      <dgm:spPr/>
      <dgm:t>
        <a:bodyPr/>
        <a:lstStyle/>
        <a:p>
          <a:endParaRPr lang="ru-RU"/>
        </a:p>
      </dgm:t>
    </dgm:pt>
    <dgm:pt modelId="{72A2A57F-463F-4BB6-9308-EF99DA17B312}" type="sibTrans" cxnId="{F2A4A437-C9B0-4305-8C04-020582D4DA1C}">
      <dgm:prSet/>
      <dgm:spPr/>
      <dgm:t>
        <a:bodyPr/>
        <a:lstStyle/>
        <a:p>
          <a:endParaRPr lang="ru-RU"/>
        </a:p>
      </dgm:t>
    </dgm:pt>
    <dgm:pt modelId="{1F737354-5A0E-4B2C-83F4-ACCB69D60A28}" type="pres">
      <dgm:prSet presAssocID="{66F30842-A30B-453B-972D-BAB63098D9D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755EFE-4297-409D-8024-A86124D887D9}" type="pres">
      <dgm:prSet presAssocID="{9499AA6D-0096-43C7-992F-732B115541E7}" presName="roof" presStyleLbl="dkBgShp" presStyleIdx="0" presStyleCnt="2"/>
      <dgm:spPr/>
      <dgm:t>
        <a:bodyPr/>
        <a:lstStyle/>
        <a:p>
          <a:endParaRPr lang="ru-RU"/>
        </a:p>
      </dgm:t>
    </dgm:pt>
    <dgm:pt modelId="{CFD95AE2-9DD3-4546-9422-DB43A51E6B2E}" type="pres">
      <dgm:prSet presAssocID="{9499AA6D-0096-43C7-992F-732B115541E7}" presName="pillars" presStyleCnt="0"/>
      <dgm:spPr/>
      <dgm:t>
        <a:bodyPr/>
        <a:lstStyle/>
        <a:p>
          <a:endParaRPr lang="ru-RU"/>
        </a:p>
      </dgm:t>
    </dgm:pt>
    <dgm:pt modelId="{F5C3F7F1-CEA0-49C4-9AA0-D342FEFEA354}" type="pres">
      <dgm:prSet presAssocID="{9499AA6D-0096-43C7-992F-732B115541E7}" presName="pillar1" presStyleLbl="node1" presStyleIdx="0" presStyleCnt="3" custScaleX="96786">
        <dgm:presLayoutVars>
          <dgm:bulletEnabled val="1"/>
        </dgm:presLayoutVars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0">
              <a:schemeClr val="tx2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</a:gradFill>
      </dgm:spPr>
      <dgm:t>
        <a:bodyPr/>
        <a:lstStyle/>
        <a:p>
          <a:endParaRPr lang="ru-RU"/>
        </a:p>
      </dgm:t>
    </dgm:pt>
    <dgm:pt modelId="{FAE584BA-2169-4818-86D4-2DFBE33EDFFC}" type="pres">
      <dgm:prSet presAssocID="{DFAE40BE-1FD9-4CD2-BCD8-0C2119CF37CA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B589DE-2A0B-4817-8666-D284E4CFE8A0}" type="pres">
      <dgm:prSet presAssocID="{D4E16D18-EE5A-406C-A68B-D9CC2F0D2BFA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76944B-FE3D-45BE-8DAB-E49AB82CA9B4}" type="pres">
      <dgm:prSet presAssocID="{9499AA6D-0096-43C7-992F-732B115541E7}" presName="base" presStyleLbl="dkBgShp" presStyleIdx="1" presStyleCnt="2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</dgm:ptLst>
  <dgm:cxnLst>
    <dgm:cxn modelId="{DC349A57-1EFD-45F8-9D9C-9AD290D80AE1}" type="presOf" srcId="{9499AA6D-0096-43C7-992F-732B115541E7}" destId="{14755EFE-4297-409D-8024-A86124D887D9}" srcOrd="0" destOrd="0" presId="urn:microsoft.com/office/officeart/2005/8/layout/hList3"/>
    <dgm:cxn modelId="{B849C1C2-2715-41D6-9A73-8636519DC511}" type="presOf" srcId="{D4E16D18-EE5A-406C-A68B-D9CC2F0D2BFA}" destId="{77B589DE-2A0B-4817-8666-D284E4CFE8A0}" srcOrd="0" destOrd="0" presId="urn:microsoft.com/office/officeart/2005/8/layout/hList3"/>
    <dgm:cxn modelId="{EF8F07BC-345C-404F-9C48-427BB497D10D}" type="presOf" srcId="{DFAE40BE-1FD9-4CD2-BCD8-0C2119CF37CA}" destId="{FAE584BA-2169-4818-86D4-2DFBE33EDFFC}" srcOrd="0" destOrd="0" presId="urn:microsoft.com/office/officeart/2005/8/layout/hList3"/>
    <dgm:cxn modelId="{4842456F-5B64-4A64-A91E-0AA232B30FF1}" type="presOf" srcId="{66F30842-A30B-453B-972D-BAB63098D9D6}" destId="{1F737354-5A0E-4B2C-83F4-ACCB69D60A28}" srcOrd="0" destOrd="0" presId="urn:microsoft.com/office/officeart/2005/8/layout/hList3"/>
    <dgm:cxn modelId="{58F21106-5F3A-4611-8D69-2C4255AD30B9}" srcId="{9499AA6D-0096-43C7-992F-732B115541E7}" destId="{9BF7A4FA-841F-47F1-98E7-189AC313D563}" srcOrd="0" destOrd="0" parTransId="{47EFE251-DE1F-4A9D-AA5C-F22CDF3BA208}" sibTransId="{599B36A9-6999-4932-97BB-7B98B9DA7459}"/>
    <dgm:cxn modelId="{37DCE3ED-67C5-49B3-84AA-3F9B2886F08F}" type="presOf" srcId="{9BF7A4FA-841F-47F1-98E7-189AC313D563}" destId="{F5C3F7F1-CEA0-49C4-9AA0-D342FEFEA354}" srcOrd="0" destOrd="0" presId="urn:microsoft.com/office/officeart/2005/8/layout/hList3"/>
    <dgm:cxn modelId="{0EDCCC65-B190-42CA-82D6-3E3A1EF32104}" srcId="{9499AA6D-0096-43C7-992F-732B115541E7}" destId="{DFAE40BE-1FD9-4CD2-BCD8-0C2119CF37CA}" srcOrd="1" destOrd="0" parTransId="{23A0075C-E311-40AB-AAA1-FC49CD2E18B0}" sibTransId="{8F33DFC0-31F8-46EE-AA4F-0F22B80C316D}"/>
    <dgm:cxn modelId="{1C25A368-82D7-4A03-A598-CD7E78AC2284}" srcId="{66F30842-A30B-453B-972D-BAB63098D9D6}" destId="{9499AA6D-0096-43C7-992F-732B115541E7}" srcOrd="0" destOrd="0" parTransId="{D7EE096D-F517-4706-AD55-4CCAFFF643C4}" sibTransId="{2AEEE4D0-101A-4860-9694-FA5AF9A13A95}"/>
    <dgm:cxn modelId="{F2A4A437-C9B0-4305-8C04-020582D4DA1C}" srcId="{9499AA6D-0096-43C7-992F-732B115541E7}" destId="{D4E16D18-EE5A-406C-A68B-D9CC2F0D2BFA}" srcOrd="2" destOrd="0" parTransId="{E418E1AB-F118-4EEC-BD8C-C4D43C973A39}" sibTransId="{72A2A57F-463F-4BB6-9308-EF99DA17B312}"/>
    <dgm:cxn modelId="{23265425-D621-4BED-8FA5-EEEE54891035}" type="presParOf" srcId="{1F737354-5A0E-4B2C-83F4-ACCB69D60A28}" destId="{14755EFE-4297-409D-8024-A86124D887D9}" srcOrd="0" destOrd="0" presId="urn:microsoft.com/office/officeart/2005/8/layout/hList3"/>
    <dgm:cxn modelId="{CA6146EA-75E2-4496-B411-5305A34DE653}" type="presParOf" srcId="{1F737354-5A0E-4B2C-83F4-ACCB69D60A28}" destId="{CFD95AE2-9DD3-4546-9422-DB43A51E6B2E}" srcOrd="1" destOrd="0" presId="urn:microsoft.com/office/officeart/2005/8/layout/hList3"/>
    <dgm:cxn modelId="{7D49E70D-EB12-4ADF-99A9-5175882EB149}" type="presParOf" srcId="{CFD95AE2-9DD3-4546-9422-DB43A51E6B2E}" destId="{F5C3F7F1-CEA0-49C4-9AA0-D342FEFEA354}" srcOrd="0" destOrd="0" presId="urn:microsoft.com/office/officeart/2005/8/layout/hList3"/>
    <dgm:cxn modelId="{35DB50B2-F52B-481E-A2EB-91E7B973C3F0}" type="presParOf" srcId="{CFD95AE2-9DD3-4546-9422-DB43A51E6B2E}" destId="{FAE584BA-2169-4818-86D4-2DFBE33EDFFC}" srcOrd="1" destOrd="0" presId="urn:microsoft.com/office/officeart/2005/8/layout/hList3"/>
    <dgm:cxn modelId="{A58DF4AB-0416-4028-BED0-7D962826850F}" type="presParOf" srcId="{CFD95AE2-9DD3-4546-9422-DB43A51E6B2E}" destId="{77B589DE-2A0B-4817-8666-D284E4CFE8A0}" srcOrd="2" destOrd="0" presId="urn:microsoft.com/office/officeart/2005/8/layout/hList3"/>
    <dgm:cxn modelId="{4E8E38E2-709E-4263-A841-8733A097AF2E}" type="presParOf" srcId="{1F737354-5A0E-4B2C-83F4-ACCB69D60A28}" destId="{0676944B-FE3D-45BE-8DAB-E49AB82CA9B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D53A93-71E8-4EC2-8BE5-91938792F43B}" type="doc">
      <dgm:prSet loTypeId="urn:microsoft.com/office/officeart/2005/8/layout/radial5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A682FE1-2192-4218-91DA-F2CBAB1FCE8C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Проект бюджета Октябрьского района на 2015 год и на плановый период 2016 и 2017 годов направлен на решение следующих ключевых задач</a:t>
          </a:r>
          <a:endParaRPr lang="ru-RU" sz="1400" dirty="0"/>
        </a:p>
      </dgm:t>
    </dgm:pt>
    <dgm:pt modelId="{60F4C142-7554-4827-A039-0A723CAD5914}" type="parTrans" cxnId="{B18D7721-F9C6-4854-96D1-CA01A00DDF1A}">
      <dgm:prSet/>
      <dgm:spPr/>
      <dgm:t>
        <a:bodyPr/>
        <a:lstStyle/>
        <a:p>
          <a:endParaRPr lang="ru-RU"/>
        </a:p>
      </dgm:t>
    </dgm:pt>
    <dgm:pt modelId="{110D044A-52F2-49E8-9CEC-DD72DA85180E}" type="sibTrans" cxnId="{B18D7721-F9C6-4854-96D1-CA01A00DDF1A}">
      <dgm:prSet/>
      <dgm:spPr/>
      <dgm:t>
        <a:bodyPr/>
        <a:lstStyle/>
        <a:p>
          <a:endParaRPr lang="ru-RU"/>
        </a:p>
      </dgm:t>
    </dgm:pt>
    <dgm:pt modelId="{588776A5-BE7C-45A4-8D31-E3B314897870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бюджетной политики, в том числе за счет роста эффективности бюджетных расходов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A9DD973-EC39-4A68-A77C-2ECF4DCD2644}" type="parTrans" cxnId="{F9E2AD05-6856-40A4-A0AE-F54BED5A6DC0}">
      <dgm:prSet/>
      <dgm:spPr/>
      <dgm:t>
        <a:bodyPr/>
        <a:lstStyle/>
        <a:p>
          <a:endParaRPr lang="ru-RU" dirty="0"/>
        </a:p>
      </dgm:t>
    </dgm:pt>
    <dgm:pt modelId="{7B72D89A-8F5E-421D-ACDA-982668C97016}" type="sibTrans" cxnId="{F9E2AD05-6856-40A4-A0AE-F54BED5A6DC0}">
      <dgm:prSet/>
      <dgm:spPr/>
      <dgm:t>
        <a:bodyPr/>
        <a:lstStyle/>
        <a:p>
          <a:endParaRPr lang="ru-RU"/>
        </a:p>
      </dgm:t>
    </dgm:pt>
    <dgm:pt modelId="{07863912-AE71-4D83-B893-846A34E6A8F5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Соответствие финансовых возможностей Октябрьского района ключевым направлениям развития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0DA033CF-1F74-41A0-A1DB-61C2F84F241B}" type="parTrans" cxnId="{059A19B1-2F0D-4E2B-AFA8-A4574710F115}">
      <dgm:prSet/>
      <dgm:spPr/>
      <dgm:t>
        <a:bodyPr/>
        <a:lstStyle/>
        <a:p>
          <a:endParaRPr lang="ru-RU" dirty="0"/>
        </a:p>
      </dgm:t>
    </dgm:pt>
    <dgm:pt modelId="{A1D2972D-22B4-468B-966C-20DAA51184F5}" type="sibTrans" cxnId="{059A19B1-2F0D-4E2B-AFA8-A4574710F115}">
      <dgm:prSet/>
      <dgm:spPr/>
      <dgm:t>
        <a:bodyPr/>
        <a:lstStyle/>
        <a:p>
          <a:endParaRPr lang="ru-RU"/>
        </a:p>
      </dgm:t>
    </dgm:pt>
    <dgm:pt modelId="{619228FD-C9AD-4705-B503-327EEEB0A22B}">
      <dgm:prSet phldrT="[Текст]" custT="1"/>
      <dgm:spPr>
        <a:solidFill>
          <a:srgbClr val="00CCFF"/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Повышение прозрачности и открытости бюджетного процесса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0AB819E3-ED0B-4CAC-8F15-CCB73362C661}" type="parTrans" cxnId="{AB15347A-2CBC-4AFD-B7EF-B4CC10A6D363}">
      <dgm:prSet/>
      <dgm:spPr>
        <a:gradFill rotWithShape="0">
          <a:gsLst>
            <a:gs pos="0">
              <a:srgbClr val="00CCFF"/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endParaRPr lang="ru-RU" dirty="0"/>
        </a:p>
      </dgm:t>
    </dgm:pt>
    <dgm:pt modelId="{5D51E19F-BAA3-43AC-B743-91DBCF139CFD}" type="sibTrans" cxnId="{AB15347A-2CBC-4AFD-B7EF-B4CC10A6D363}">
      <dgm:prSet/>
      <dgm:spPr/>
      <dgm:t>
        <a:bodyPr/>
        <a:lstStyle/>
        <a:p>
          <a:endParaRPr lang="ru-RU"/>
        </a:p>
      </dgm:t>
    </dgm:pt>
    <dgm:pt modelId="{28B84F80-1713-45FA-A668-2A067E450039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Обеспечение устойчивости и сбалансированности бюджетной системы в целях гарантированного исполнения действующих и принимаемых расходных обязательств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287A77F4-8EA4-43EC-A2C0-329CDC7FE0DE}" type="parTrans" cxnId="{43885F54-15E8-4072-937F-9226D74628F7}">
      <dgm:prSet/>
      <dgm:spPr/>
      <dgm:t>
        <a:bodyPr/>
        <a:lstStyle/>
        <a:p>
          <a:endParaRPr lang="ru-RU" dirty="0"/>
        </a:p>
      </dgm:t>
    </dgm:pt>
    <dgm:pt modelId="{24C1311F-162C-4A4D-8A85-EC801F515A2B}" type="sibTrans" cxnId="{43885F54-15E8-4072-937F-9226D74628F7}">
      <dgm:prSet/>
      <dgm:spPr/>
      <dgm:t>
        <a:bodyPr/>
        <a:lstStyle/>
        <a:p>
          <a:endParaRPr lang="ru-RU"/>
        </a:p>
      </dgm:t>
    </dgm:pt>
    <dgm:pt modelId="{8C57921B-9F9A-4A12-96DC-48B8956366B2}">
      <dgm:prSet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B11D306-C12F-4640-91AB-ACC9B5815404}" type="parTrans" cxnId="{2803BC29-01F3-48EE-841C-E16CB543E918}">
      <dgm:prSet/>
      <dgm:spPr/>
      <dgm:t>
        <a:bodyPr/>
        <a:lstStyle/>
        <a:p>
          <a:endParaRPr lang="ru-RU" dirty="0"/>
        </a:p>
      </dgm:t>
    </dgm:pt>
    <dgm:pt modelId="{5455E29E-5DA8-41FF-AF9F-F1B952FAA3C2}" type="sibTrans" cxnId="{2803BC29-01F3-48EE-841C-E16CB543E918}">
      <dgm:prSet/>
      <dgm:spPr/>
      <dgm:t>
        <a:bodyPr/>
        <a:lstStyle/>
        <a:p>
          <a:endParaRPr lang="ru-RU"/>
        </a:p>
      </dgm:t>
    </dgm:pt>
    <dgm:pt modelId="{AD23C868-BBE9-4AD3-9353-B6E3296BB331}" type="pres">
      <dgm:prSet presAssocID="{CED53A93-71E8-4EC2-8BE5-91938792F43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A57D3B-B957-4C14-86AF-B165A268892B}" type="pres">
      <dgm:prSet presAssocID="{BA682FE1-2192-4218-91DA-F2CBAB1FCE8C}" presName="centerShape" presStyleLbl="node0" presStyleIdx="0" presStyleCnt="1" custScaleX="134855" custScaleY="122798" custLinFactNeighborX="-702" custLinFactNeighborY="-18399"/>
      <dgm:spPr/>
      <dgm:t>
        <a:bodyPr/>
        <a:lstStyle/>
        <a:p>
          <a:endParaRPr lang="ru-RU"/>
        </a:p>
      </dgm:t>
    </dgm:pt>
    <dgm:pt modelId="{4BFCC67C-01E0-4706-B8B4-1F8F2C2F130B}" type="pres">
      <dgm:prSet presAssocID="{1A9DD973-EC39-4A68-A77C-2ECF4DCD2644}" presName="parTrans" presStyleLbl="sibTrans2D1" presStyleIdx="0" presStyleCnt="5"/>
      <dgm:spPr/>
      <dgm:t>
        <a:bodyPr/>
        <a:lstStyle/>
        <a:p>
          <a:endParaRPr lang="ru-RU"/>
        </a:p>
      </dgm:t>
    </dgm:pt>
    <dgm:pt modelId="{97EC91DB-5CB6-4C0B-A631-496F04224694}" type="pres">
      <dgm:prSet presAssocID="{1A9DD973-EC39-4A68-A77C-2ECF4DCD2644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D1074AC8-5E5D-44C1-B388-B81C344112D7}" type="pres">
      <dgm:prSet presAssocID="{588776A5-BE7C-45A4-8D31-E3B314897870}" presName="node" presStyleLbl="node1" presStyleIdx="0" presStyleCnt="5" custScaleX="156969" custScaleY="121632" custRadScaleRad="137079" custRadScaleInc="1316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8CB159-B422-44AE-B8B5-625D5ED9ED39}" type="pres">
      <dgm:prSet presAssocID="{0DA033CF-1F74-41A0-A1DB-61C2F84F241B}" presName="parTrans" presStyleLbl="sibTrans2D1" presStyleIdx="1" presStyleCnt="5"/>
      <dgm:spPr/>
      <dgm:t>
        <a:bodyPr/>
        <a:lstStyle/>
        <a:p>
          <a:endParaRPr lang="ru-RU"/>
        </a:p>
      </dgm:t>
    </dgm:pt>
    <dgm:pt modelId="{C74EEFA6-9443-467D-80D2-A9F3759B18C7}" type="pres">
      <dgm:prSet presAssocID="{0DA033CF-1F74-41A0-A1DB-61C2F84F241B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E0A4CD80-46A9-4C58-B3C2-2D572F0DFB5F}" type="pres">
      <dgm:prSet presAssocID="{07863912-AE71-4D83-B893-846A34E6A8F5}" presName="node" presStyleLbl="node1" presStyleIdx="1" presStyleCnt="5" custScaleX="143819" custScaleY="103006" custRadScaleRad="72769" custRadScaleInc="2928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64C7A-5A81-4BAE-807A-A681681D9954}" type="pres">
      <dgm:prSet presAssocID="{9B11D306-C12F-4640-91AB-ACC9B5815404}" presName="parTrans" presStyleLbl="sibTrans2D1" presStyleIdx="2" presStyleCnt="5"/>
      <dgm:spPr/>
      <dgm:t>
        <a:bodyPr/>
        <a:lstStyle/>
        <a:p>
          <a:endParaRPr lang="ru-RU"/>
        </a:p>
      </dgm:t>
    </dgm:pt>
    <dgm:pt modelId="{1AE3F483-3871-4C84-A9B4-5E77EBA6EBAF}" type="pres">
      <dgm:prSet presAssocID="{9B11D306-C12F-4640-91AB-ACC9B5815404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DA20B577-E084-4A3A-8A0B-24E3B4429303}" type="pres">
      <dgm:prSet presAssocID="{8C57921B-9F9A-4A12-96DC-48B8956366B2}" presName="node" presStyleLbl="node1" presStyleIdx="2" presStyleCnt="5" custScaleX="143071" custScaleY="104081" custRadScaleRad="114272" custRadScaleInc="-1301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729D24-0D62-4224-8B03-8D0408277A71}" type="pres">
      <dgm:prSet presAssocID="{0AB819E3-ED0B-4CAC-8F15-CCB73362C661}" presName="parTrans" presStyleLbl="sibTrans2D1" presStyleIdx="3" presStyleCnt="5"/>
      <dgm:spPr/>
      <dgm:t>
        <a:bodyPr/>
        <a:lstStyle/>
        <a:p>
          <a:endParaRPr lang="ru-RU"/>
        </a:p>
      </dgm:t>
    </dgm:pt>
    <dgm:pt modelId="{3E798519-3937-4055-B2E7-51689B1FB2AB}" type="pres">
      <dgm:prSet presAssocID="{0AB819E3-ED0B-4CAC-8F15-CCB73362C661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9B89C421-F0D8-44E3-BD0A-4C6E08938364}" type="pres">
      <dgm:prSet presAssocID="{619228FD-C9AD-4705-B503-327EEEB0A22B}" presName="node" presStyleLbl="node1" presStyleIdx="3" presStyleCnt="5" custScaleX="157078" custScaleY="119781" custRadScaleRad="115474" custRadScaleInc="1060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D94444-8331-41F3-825C-CDF51849DCA2}" type="pres">
      <dgm:prSet presAssocID="{287A77F4-8EA4-43EC-A2C0-329CDC7FE0DE}" presName="parTrans" presStyleLbl="sibTrans2D1" presStyleIdx="4" presStyleCnt="5"/>
      <dgm:spPr/>
      <dgm:t>
        <a:bodyPr/>
        <a:lstStyle/>
        <a:p>
          <a:endParaRPr lang="ru-RU"/>
        </a:p>
      </dgm:t>
    </dgm:pt>
    <dgm:pt modelId="{59C94386-71C3-4F84-9524-F75FD0E856A7}" type="pres">
      <dgm:prSet presAssocID="{287A77F4-8EA4-43EC-A2C0-329CDC7FE0DE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30D3701F-8426-4130-8133-4F32806D0F99}" type="pres">
      <dgm:prSet presAssocID="{28B84F80-1713-45FA-A668-2A067E450039}" presName="node" presStyleLbl="node1" presStyleIdx="4" presStyleCnt="5" custScaleX="161261" custScaleY="128429" custRadScaleRad="142660" custRadScaleInc="52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03BC29-01F3-48EE-841C-E16CB543E918}" srcId="{BA682FE1-2192-4218-91DA-F2CBAB1FCE8C}" destId="{8C57921B-9F9A-4A12-96DC-48B8956366B2}" srcOrd="2" destOrd="0" parTransId="{9B11D306-C12F-4640-91AB-ACC9B5815404}" sibTransId="{5455E29E-5DA8-41FF-AF9F-F1B952FAA3C2}"/>
    <dgm:cxn modelId="{908B511E-548F-44CD-AF4F-80BA15115727}" type="presOf" srcId="{287A77F4-8EA4-43EC-A2C0-329CDC7FE0DE}" destId="{7CD94444-8331-41F3-825C-CDF51849DCA2}" srcOrd="0" destOrd="0" presId="urn:microsoft.com/office/officeart/2005/8/layout/radial5"/>
    <dgm:cxn modelId="{3D68F9BC-3C67-4768-BB8C-13D92FFF6005}" type="presOf" srcId="{0DA033CF-1F74-41A0-A1DB-61C2F84F241B}" destId="{118CB159-B422-44AE-B8B5-625D5ED9ED39}" srcOrd="0" destOrd="0" presId="urn:microsoft.com/office/officeart/2005/8/layout/radial5"/>
    <dgm:cxn modelId="{13DFE395-6577-4DDD-8069-407818D5D43E}" type="presOf" srcId="{BA682FE1-2192-4218-91DA-F2CBAB1FCE8C}" destId="{5BA57D3B-B957-4C14-86AF-B165A268892B}" srcOrd="0" destOrd="0" presId="urn:microsoft.com/office/officeart/2005/8/layout/radial5"/>
    <dgm:cxn modelId="{25E09202-B50A-4769-82F9-55C7D2E4FA4A}" type="presOf" srcId="{8C57921B-9F9A-4A12-96DC-48B8956366B2}" destId="{DA20B577-E084-4A3A-8A0B-24E3B4429303}" srcOrd="0" destOrd="0" presId="urn:microsoft.com/office/officeart/2005/8/layout/radial5"/>
    <dgm:cxn modelId="{D699AA49-EDFF-4E90-80EA-D553E4213EA1}" type="presOf" srcId="{9B11D306-C12F-4640-91AB-ACC9B5815404}" destId="{CB264C7A-5A81-4BAE-807A-A681681D9954}" srcOrd="0" destOrd="0" presId="urn:microsoft.com/office/officeart/2005/8/layout/radial5"/>
    <dgm:cxn modelId="{EA80E79B-734B-4386-B7E9-A4ACA8A6F797}" type="presOf" srcId="{07863912-AE71-4D83-B893-846A34E6A8F5}" destId="{E0A4CD80-46A9-4C58-B3C2-2D572F0DFB5F}" srcOrd="0" destOrd="0" presId="urn:microsoft.com/office/officeart/2005/8/layout/radial5"/>
    <dgm:cxn modelId="{1139FA4B-BFFF-4621-BD40-B35EE105B72F}" type="presOf" srcId="{588776A5-BE7C-45A4-8D31-E3B314897870}" destId="{D1074AC8-5E5D-44C1-B388-B81C344112D7}" srcOrd="0" destOrd="0" presId="urn:microsoft.com/office/officeart/2005/8/layout/radial5"/>
    <dgm:cxn modelId="{0277F908-9260-4B3C-A407-B53144866E0B}" type="presOf" srcId="{619228FD-C9AD-4705-B503-327EEEB0A22B}" destId="{9B89C421-F0D8-44E3-BD0A-4C6E08938364}" srcOrd="0" destOrd="0" presId="urn:microsoft.com/office/officeart/2005/8/layout/radial5"/>
    <dgm:cxn modelId="{059A19B1-2F0D-4E2B-AFA8-A4574710F115}" srcId="{BA682FE1-2192-4218-91DA-F2CBAB1FCE8C}" destId="{07863912-AE71-4D83-B893-846A34E6A8F5}" srcOrd="1" destOrd="0" parTransId="{0DA033CF-1F74-41A0-A1DB-61C2F84F241B}" sibTransId="{A1D2972D-22B4-468B-966C-20DAA51184F5}"/>
    <dgm:cxn modelId="{B18D7721-F9C6-4854-96D1-CA01A00DDF1A}" srcId="{CED53A93-71E8-4EC2-8BE5-91938792F43B}" destId="{BA682FE1-2192-4218-91DA-F2CBAB1FCE8C}" srcOrd="0" destOrd="0" parTransId="{60F4C142-7554-4827-A039-0A723CAD5914}" sibTransId="{110D044A-52F2-49E8-9CEC-DD72DA85180E}"/>
    <dgm:cxn modelId="{B60151D5-6939-4E11-A37D-DE71E38A6A78}" type="presOf" srcId="{9B11D306-C12F-4640-91AB-ACC9B5815404}" destId="{1AE3F483-3871-4C84-A9B4-5E77EBA6EBAF}" srcOrd="1" destOrd="0" presId="urn:microsoft.com/office/officeart/2005/8/layout/radial5"/>
    <dgm:cxn modelId="{9CE7A299-E0D4-4597-855C-E4000A19BCEC}" type="presOf" srcId="{CED53A93-71E8-4EC2-8BE5-91938792F43B}" destId="{AD23C868-BBE9-4AD3-9353-B6E3296BB331}" srcOrd="0" destOrd="0" presId="urn:microsoft.com/office/officeart/2005/8/layout/radial5"/>
    <dgm:cxn modelId="{2B3435DD-5B8F-4980-BAF7-E22C53735FAA}" type="presOf" srcId="{0AB819E3-ED0B-4CAC-8F15-CCB73362C661}" destId="{3E798519-3937-4055-B2E7-51689B1FB2AB}" srcOrd="1" destOrd="0" presId="urn:microsoft.com/office/officeart/2005/8/layout/radial5"/>
    <dgm:cxn modelId="{AB15347A-2CBC-4AFD-B7EF-B4CC10A6D363}" srcId="{BA682FE1-2192-4218-91DA-F2CBAB1FCE8C}" destId="{619228FD-C9AD-4705-B503-327EEEB0A22B}" srcOrd="3" destOrd="0" parTransId="{0AB819E3-ED0B-4CAC-8F15-CCB73362C661}" sibTransId="{5D51E19F-BAA3-43AC-B743-91DBCF139CFD}"/>
    <dgm:cxn modelId="{873AC91B-ED2A-43CC-837C-12184BFBCE2B}" type="presOf" srcId="{0AB819E3-ED0B-4CAC-8F15-CCB73362C661}" destId="{30729D24-0D62-4224-8B03-8D0408277A71}" srcOrd="0" destOrd="0" presId="urn:microsoft.com/office/officeart/2005/8/layout/radial5"/>
    <dgm:cxn modelId="{D098D0D2-A035-4A7D-A0BE-A7725B628092}" type="presOf" srcId="{1A9DD973-EC39-4A68-A77C-2ECF4DCD2644}" destId="{97EC91DB-5CB6-4C0B-A631-496F04224694}" srcOrd="1" destOrd="0" presId="urn:microsoft.com/office/officeart/2005/8/layout/radial5"/>
    <dgm:cxn modelId="{7DCC30B5-142F-40A9-BC4D-A989285754CC}" type="presOf" srcId="{28B84F80-1713-45FA-A668-2A067E450039}" destId="{30D3701F-8426-4130-8133-4F32806D0F99}" srcOrd="0" destOrd="0" presId="urn:microsoft.com/office/officeart/2005/8/layout/radial5"/>
    <dgm:cxn modelId="{43885F54-15E8-4072-937F-9226D74628F7}" srcId="{BA682FE1-2192-4218-91DA-F2CBAB1FCE8C}" destId="{28B84F80-1713-45FA-A668-2A067E450039}" srcOrd="4" destOrd="0" parTransId="{287A77F4-8EA4-43EC-A2C0-329CDC7FE0DE}" sibTransId="{24C1311F-162C-4A4D-8A85-EC801F515A2B}"/>
    <dgm:cxn modelId="{F9E2AD05-6856-40A4-A0AE-F54BED5A6DC0}" srcId="{BA682FE1-2192-4218-91DA-F2CBAB1FCE8C}" destId="{588776A5-BE7C-45A4-8D31-E3B314897870}" srcOrd="0" destOrd="0" parTransId="{1A9DD973-EC39-4A68-A77C-2ECF4DCD2644}" sibTransId="{7B72D89A-8F5E-421D-ACDA-982668C97016}"/>
    <dgm:cxn modelId="{F5E66F06-B699-4544-932C-88ECE73A9172}" type="presOf" srcId="{1A9DD973-EC39-4A68-A77C-2ECF4DCD2644}" destId="{4BFCC67C-01E0-4706-B8B4-1F8F2C2F130B}" srcOrd="0" destOrd="0" presId="urn:microsoft.com/office/officeart/2005/8/layout/radial5"/>
    <dgm:cxn modelId="{8C8F141B-2D0D-41CC-93BC-E70E0857B5C9}" type="presOf" srcId="{0DA033CF-1F74-41A0-A1DB-61C2F84F241B}" destId="{C74EEFA6-9443-467D-80D2-A9F3759B18C7}" srcOrd="1" destOrd="0" presId="urn:microsoft.com/office/officeart/2005/8/layout/radial5"/>
    <dgm:cxn modelId="{958F3B5C-D16B-43A5-9C9E-238208ACFB7F}" type="presOf" srcId="{287A77F4-8EA4-43EC-A2C0-329CDC7FE0DE}" destId="{59C94386-71C3-4F84-9524-F75FD0E856A7}" srcOrd="1" destOrd="0" presId="urn:microsoft.com/office/officeart/2005/8/layout/radial5"/>
    <dgm:cxn modelId="{103A87AA-D22E-4F42-82E5-9444D6FC85EE}" type="presParOf" srcId="{AD23C868-BBE9-4AD3-9353-B6E3296BB331}" destId="{5BA57D3B-B957-4C14-86AF-B165A268892B}" srcOrd="0" destOrd="0" presId="urn:microsoft.com/office/officeart/2005/8/layout/radial5"/>
    <dgm:cxn modelId="{4644F0EB-32C3-4FC9-A97F-149FF766E4DF}" type="presParOf" srcId="{AD23C868-BBE9-4AD3-9353-B6E3296BB331}" destId="{4BFCC67C-01E0-4706-B8B4-1F8F2C2F130B}" srcOrd="1" destOrd="0" presId="urn:microsoft.com/office/officeart/2005/8/layout/radial5"/>
    <dgm:cxn modelId="{E6C147A2-4407-467B-83D7-798F30382B62}" type="presParOf" srcId="{4BFCC67C-01E0-4706-B8B4-1F8F2C2F130B}" destId="{97EC91DB-5CB6-4C0B-A631-496F04224694}" srcOrd="0" destOrd="0" presId="urn:microsoft.com/office/officeart/2005/8/layout/radial5"/>
    <dgm:cxn modelId="{8026CDBA-963E-4064-8666-C8E5575D36C3}" type="presParOf" srcId="{AD23C868-BBE9-4AD3-9353-B6E3296BB331}" destId="{D1074AC8-5E5D-44C1-B388-B81C344112D7}" srcOrd="2" destOrd="0" presId="urn:microsoft.com/office/officeart/2005/8/layout/radial5"/>
    <dgm:cxn modelId="{35EAD32F-D4E2-4DEE-B7E5-CD5E7016C443}" type="presParOf" srcId="{AD23C868-BBE9-4AD3-9353-B6E3296BB331}" destId="{118CB159-B422-44AE-B8B5-625D5ED9ED39}" srcOrd="3" destOrd="0" presId="urn:microsoft.com/office/officeart/2005/8/layout/radial5"/>
    <dgm:cxn modelId="{026408F9-7824-4656-BE04-EB74DA2ACC78}" type="presParOf" srcId="{118CB159-B422-44AE-B8B5-625D5ED9ED39}" destId="{C74EEFA6-9443-467D-80D2-A9F3759B18C7}" srcOrd="0" destOrd="0" presId="urn:microsoft.com/office/officeart/2005/8/layout/radial5"/>
    <dgm:cxn modelId="{C1301159-4DD8-4F63-9AE4-3876E152ECC4}" type="presParOf" srcId="{AD23C868-BBE9-4AD3-9353-B6E3296BB331}" destId="{E0A4CD80-46A9-4C58-B3C2-2D572F0DFB5F}" srcOrd="4" destOrd="0" presId="urn:microsoft.com/office/officeart/2005/8/layout/radial5"/>
    <dgm:cxn modelId="{BABFBDD0-D6A6-484E-B586-DB636B3001CA}" type="presParOf" srcId="{AD23C868-BBE9-4AD3-9353-B6E3296BB331}" destId="{CB264C7A-5A81-4BAE-807A-A681681D9954}" srcOrd="5" destOrd="0" presId="urn:microsoft.com/office/officeart/2005/8/layout/radial5"/>
    <dgm:cxn modelId="{D63C26F7-D2F8-4FDE-8A22-0E9E32DE34F9}" type="presParOf" srcId="{CB264C7A-5A81-4BAE-807A-A681681D9954}" destId="{1AE3F483-3871-4C84-A9B4-5E77EBA6EBAF}" srcOrd="0" destOrd="0" presId="urn:microsoft.com/office/officeart/2005/8/layout/radial5"/>
    <dgm:cxn modelId="{0ADEFDB2-EC13-4713-B52E-A3C5336AD69C}" type="presParOf" srcId="{AD23C868-BBE9-4AD3-9353-B6E3296BB331}" destId="{DA20B577-E084-4A3A-8A0B-24E3B4429303}" srcOrd="6" destOrd="0" presId="urn:microsoft.com/office/officeart/2005/8/layout/radial5"/>
    <dgm:cxn modelId="{D9F65D12-347B-423D-9FA2-39DBD5846231}" type="presParOf" srcId="{AD23C868-BBE9-4AD3-9353-B6E3296BB331}" destId="{30729D24-0D62-4224-8B03-8D0408277A71}" srcOrd="7" destOrd="0" presId="urn:microsoft.com/office/officeart/2005/8/layout/radial5"/>
    <dgm:cxn modelId="{EB7A05AC-3AF3-4E84-A728-E7EC68E68019}" type="presParOf" srcId="{30729D24-0D62-4224-8B03-8D0408277A71}" destId="{3E798519-3937-4055-B2E7-51689B1FB2AB}" srcOrd="0" destOrd="0" presId="urn:microsoft.com/office/officeart/2005/8/layout/radial5"/>
    <dgm:cxn modelId="{54FF8311-7052-436B-9098-F3AFA2B58F53}" type="presParOf" srcId="{AD23C868-BBE9-4AD3-9353-B6E3296BB331}" destId="{9B89C421-F0D8-44E3-BD0A-4C6E08938364}" srcOrd="8" destOrd="0" presId="urn:microsoft.com/office/officeart/2005/8/layout/radial5"/>
    <dgm:cxn modelId="{123CBA16-C20B-4E9B-921C-AD343B556F2B}" type="presParOf" srcId="{AD23C868-BBE9-4AD3-9353-B6E3296BB331}" destId="{7CD94444-8331-41F3-825C-CDF51849DCA2}" srcOrd="9" destOrd="0" presId="urn:microsoft.com/office/officeart/2005/8/layout/radial5"/>
    <dgm:cxn modelId="{F139D940-20CA-4740-84A4-CABCC644C0EC}" type="presParOf" srcId="{7CD94444-8331-41F3-825C-CDF51849DCA2}" destId="{59C94386-71C3-4F84-9524-F75FD0E856A7}" srcOrd="0" destOrd="0" presId="urn:microsoft.com/office/officeart/2005/8/layout/radial5"/>
    <dgm:cxn modelId="{5D4A1CDF-3290-418E-9D4D-CC63A5E1F3B0}" type="presParOf" srcId="{AD23C868-BBE9-4AD3-9353-B6E3296BB331}" destId="{30D3701F-8426-4130-8133-4F32806D0F9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7896DE-42E7-4449-9464-D3E26EEB8423}" type="doc">
      <dgm:prSet loTypeId="urn:microsoft.com/office/officeart/2005/8/layout/lProcess3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27812AD-3DB8-47C1-A09E-E72FD7F7EE74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Педработники образовательных учреждений общего образования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7B0F9582-9E84-4C5E-AA95-A2D67E65F336}" type="parTrans" cxnId="{F62B8B71-F095-4424-9CF2-3A311D1D621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1AB49F8-212C-4128-A767-97C47BDBA362}" type="sibTrans" cxnId="{F62B8B71-F095-4424-9CF2-3A311D1D621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FC3F427-21A6-45A7-8165-9A9F6DCF84D2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25 776,2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C897728-202A-4047-8DD7-747759BD3693}" type="parTrans" cxnId="{15FB4ABB-1587-4134-AFCB-BECE9DE8491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A60EDF6-4D6C-40A1-AFA0-099176112BDE}" type="sibTrans" cxnId="{15FB4ABB-1587-4134-AFCB-BECE9DE8491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AA27E987-A6BB-4085-B09E-5F43865AB4AD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28 147,7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DE9C6F5E-9BD8-47E1-9E26-FCBC1B1F2859}" type="parTrans" cxnId="{C4A904AA-55F0-4799-A5C4-7A9A2F68AE2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5F1A9DB-06A1-4F2D-9BB2-FCEB9427263B}" type="sibTrans" cxnId="{C4A904AA-55F0-4799-A5C4-7A9A2F68AE2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A277EC6-E6DA-4274-BFDC-1EE197D46776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Педработники дошкольных образовательных учреждений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AE7C38BC-5C4E-4688-8B73-158ED9F88CBD}" type="parTrans" cxnId="{5C05213B-9CBC-4126-8CEF-395C964EC01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CE9B8616-EAF6-4039-B6F3-F1E10C74EC59}" type="sibTrans" cxnId="{5C05213B-9CBC-4126-8CEF-395C964EC01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66BEF3B-F676-49F1-A38E-2E730AF7D060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21 877,9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C5A191A4-82AC-465B-8D55-F8B836454638}" type="parTrans" cxnId="{B8BBECDD-5C7A-480D-BB1D-11C6BAE71E1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996ACE9-95E4-41E7-9AC2-4F36C69EDF95}" type="sibTrans" cxnId="{B8BBECDD-5C7A-480D-BB1D-11C6BAE71E1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F210A57-CE13-407C-9A73-233DC7BBFCB0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23 268,9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7B2DDFE-2661-4677-9B72-D45941AD8F64}" type="parTrans" cxnId="{835ECD28-23F7-49DE-BDC6-B771F3DF54E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B8E473E-A04B-4965-A62E-0FBF7C16740F}" type="sibTrans" cxnId="{835ECD28-23F7-49DE-BDC6-B771F3DF54E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E3AB409D-89B6-4EAE-9A97-715D75B33533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Педработники учреждений дополнительного образования детей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9250686-ADD3-4C42-8C85-A1436FA71843}" type="parTrans" cxnId="{7D74D40A-F01E-4DB9-8E18-686DADA05AC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5945820-FD17-4C16-A3D7-ABD43C1AADA5}" type="sibTrans" cxnId="{7D74D40A-F01E-4DB9-8E18-686DADA05AC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DEB35D8-7C2A-4B3A-B0C5-216FCE1817FF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22 683,8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DE3D92E1-39FA-4936-B62C-E78BCA801856}" type="parTrans" cxnId="{2764B486-4410-4681-9E9E-8E4B0C03132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D01EE43-2410-49BF-A7BC-6D70B2B489B2}" type="sibTrans" cxnId="{2764B486-4410-4681-9E9E-8E4B0C03132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6DE880F-B064-4989-BCA1-1F9F6EA20C36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26 227,8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D3F7BBF-62FA-4598-9B23-EE29EAE3F616}" type="parTrans" cxnId="{3B64C8C7-1C0C-4D40-8554-8ED0AD43DDBC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161FD4A4-1592-43F2-97B2-2CDAF5B1E057}" type="sibTrans" cxnId="{3B64C8C7-1C0C-4D40-8554-8ED0AD43DDBC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5899511D-876E-48C8-B0B4-BD4EBC2E0435}">
      <dgm:prSet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Работники учреждений культуры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E04B591-E183-41AE-A8E6-DA109C6C68AB}" type="parTrans" cxnId="{40B02BF7-00C6-4C04-AEE0-107A2C39EE4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E5F1F23-57BC-4298-880A-6B14D5564DD1}" type="sibTrans" cxnId="{40B02BF7-00C6-4C04-AEE0-107A2C39EE4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BEF9E77C-4B94-465C-8851-E6F17C43F486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19 152,0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8BCA66FB-C097-400B-97D9-22F90B1F51EB}" type="parTrans" cxnId="{9BA9934D-9DF3-461F-A821-E42DA276DA09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FBF3C91-E2B5-4BC6-BB66-5746D99EBA88}" type="sibTrans" cxnId="{9BA9934D-9DF3-461F-A821-E42DA276DA09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EA18E535-D1AA-4819-A552-BACF3E34F649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23 194,0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750ACB50-42AF-43A6-ACA7-B3D509A29587}" type="parTrans" cxnId="{2CD0FC05-84CC-438D-AB99-695951BDEAB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A34F0107-4F3A-46F5-8271-1002B3352C23}" type="sibTrans" cxnId="{2CD0FC05-84CC-438D-AB99-695951BDEAB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11D0674-3F93-416C-8C70-9F89091FAB51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31 018,7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A3DFA8B-842E-4E0F-A28D-E2C16DE038A0}" type="parTrans" cxnId="{617DE780-E984-4893-A1C2-7F961B69D8D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843E544-E6A9-40DB-94AA-2FCF4B87145C}" type="sibTrans" cxnId="{617DE780-E984-4893-A1C2-7F961B69D8D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B58DE9D0-4731-425B-BAF7-7C6E5F5DF5A4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25 642,3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93603FF-340E-4E2C-8585-242B075CD0D0}" type="parTrans" cxnId="{4523A3B7-35EF-466C-BF8F-7EE1EE33452E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5A7045F6-CFAA-4D7E-85DB-FF798D58D45D}" type="sibTrans" cxnId="{4523A3B7-35EF-466C-BF8F-7EE1EE33452E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3759C3E-C749-4622-9E35-E9C034795D28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34 027,5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0B0CD4B1-E4A2-4325-9D9B-51369FCCA563}" type="parTrans" cxnId="{142A291A-5CCE-4415-985E-289BD0B9E475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4F01F9C-AD47-4EA4-AC79-F577AB68F943}" type="sibTrans" cxnId="{142A291A-5CCE-4415-985E-289BD0B9E475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9010A83-6AE0-46E8-9E42-31BE1FD7F272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31 019,0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84E61D86-0B3A-44D0-9135-4FD3BE263340}" type="parTrans" cxnId="{15E83E59-789D-444B-B42E-4943C35ABB3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0D8EA32-F865-4506-984B-7D94D50A19CC}" type="sibTrans" cxnId="{15E83E59-789D-444B-B42E-4943C35ABB3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FC4F80E-F325-48D3-8AAA-F1F3B117EF23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177 270,0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BD4D180-35C4-4497-9386-8912710CBC3B}" type="parTrans" cxnId="{BE121820-3D79-469E-83B1-7CE00FC4B133}">
      <dgm:prSet/>
      <dgm:spPr/>
      <dgm:t>
        <a:bodyPr/>
        <a:lstStyle/>
        <a:p>
          <a:endParaRPr lang="ru-RU"/>
        </a:p>
      </dgm:t>
    </dgm:pt>
    <dgm:pt modelId="{EFE560DB-3D7C-4FA0-ABA9-6890A08D9376}" type="sibTrans" cxnId="{BE121820-3D79-469E-83B1-7CE00FC4B133}">
      <dgm:prSet/>
      <dgm:spPr/>
      <dgm:t>
        <a:bodyPr/>
        <a:lstStyle/>
        <a:p>
          <a:endParaRPr lang="ru-RU"/>
        </a:p>
      </dgm:t>
    </dgm:pt>
    <dgm:pt modelId="{6DAA2DED-4039-4E62-903A-8EAA0A39D1BB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193 672,0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11F274B7-F0E3-4546-BB1F-3EAC204F03FC}" type="parTrans" cxnId="{AF0CA02E-D206-43D8-BDF8-201486E0D11B}">
      <dgm:prSet/>
      <dgm:spPr/>
      <dgm:t>
        <a:bodyPr/>
        <a:lstStyle/>
        <a:p>
          <a:endParaRPr lang="ru-RU"/>
        </a:p>
      </dgm:t>
    </dgm:pt>
    <dgm:pt modelId="{5927CB23-C275-4363-A6C7-84AE2A1C5117}" type="sibTrans" cxnId="{AF0CA02E-D206-43D8-BDF8-201486E0D11B}">
      <dgm:prSet/>
      <dgm:spPr/>
      <dgm:t>
        <a:bodyPr/>
        <a:lstStyle/>
        <a:p>
          <a:endParaRPr lang="ru-RU"/>
        </a:p>
      </dgm:t>
    </dgm:pt>
    <dgm:pt modelId="{BADD4542-7D38-4258-835C-E19FE568E132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55 915,9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BA25EF0A-FC9D-4F14-B1FC-693028D9CFC7}" type="parTrans" cxnId="{2A309C23-C05A-42A1-A8A0-A88B89E8C5BB}">
      <dgm:prSet/>
      <dgm:spPr/>
      <dgm:t>
        <a:bodyPr/>
        <a:lstStyle/>
        <a:p>
          <a:endParaRPr lang="ru-RU"/>
        </a:p>
      </dgm:t>
    </dgm:pt>
    <dgm:pt modelId="{6C889592-674C-489B-9ABA-FE9E914E230E}" type="sibTrans" cxnId="{2A309C23-C05A-42A1-A8A0-A88B89E8C5BB}">
      <dgm:prSet/>
      <dgm:spPr/>
      <dgm:t>
        <a:bodyPr/>
        <a:lstStyle/>
        <a:p>
          <a:endParaRPr lang="ru-RU"/>
        </a:p>
      </dgm:t>
    </dgm:pt>
    <dgm:pt modelId="{A9A5DFDF-EC7A-4130-9904-F0088177B6D9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28 758,9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6063385-35BC-4244-9531-8C066C7FA1E5}" type="parTrans" cxnId="{69C63959-7347-4FB8-95AF-41E1F9FBD37F}">
      <dgm:prSet/>
      <dgm:spPr/>
      <dgm:t>
        <a:bodyPr/>
        <a:lstStyle/>
        <a:p>
          <a:endParaRPr lang="ru-RU"/>
        </a:p>
      </dgm:t>
    </dgm:pt>
    <dgm:pt modelId="{909E470A-A552-4258-B2B4-B356AE96A104}" type="sibTrans" cxnId="{69C63959-7347-4FB8-95AF-41E1F9FBD37F}">
      <dgm:prSet/>
      <dgm:spPr/>
      <dgm:t>
        <a:bodyPr/>
        <a:lstStyle/>
        <a:p>
          <a:endParaRPr lang="ru-RU"/>
        </a:p>
      </dgm:t>
    </dgm:pt>
    <dgm:pt modelId="{5F4E06FF-4D3F-4B90-B966-8C464E9B3F13}" type="pres">
      <dgm:prSet presAssocID="{687896DE-42E7-4449-9464-D3E26EEB842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7487DBC-EC7A-4124-AC53-1F6A5F2E863D}" type="pres">
      <dgm:prSet presAssocID="{C27812AD-3DB8-47C1-A09E-E72FD7F7EE74}" presName="horFlow" presStyleCnt="0"/>
      <dgm:spPr/>
    </dgm:pt>
    <dgm:pt modelId="{9C7BB6F5-701A-4624-B415-FFC5F2DA38FD}" type="pres">
      <dgm:prSet presAssocID="{C27812AD-3DB8-47C1-A09E-E72FD7F7EE74}" presName="bigChev" presStyleLbl="node1" presStyleIdx="0" presStyleCnt="4" custScaleX="149098" custScaleY="175544"/>
      <dgm:spPr/>
      <dgm:t>
        <a:bodyPr/>
        <a:lstStyle/>
        <a:p>
          <a:endParaRPr lang="ru-RU"/>
        </a:p>
      </dgm:t>
    </dgm:pt>
    <dgm:pt modelId="{438D67E9-05ED-4BA6-A51D-F96121CE7EFB}" type="pres">
      <dgm:prSet presAssocID="{5C897728-202A-4047-8DD7-747759BD3693}" presName="parTrans" presStyleCnt="0"/>
      <dgm:spPr/>
    </dgm:pt>
    <dgm:pt modelId="{786A833D-C764-4B0E-975F-19BAF07B18AB}" type="pres">
      <dgm:prSet presAssocID="{2FC3F427-21A6-45A7-8165-9A9F6DCF84D2}" presName="node" presStyleLbl="alignAccFollowNode1" presStyleIdx="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04A044-E600-454C-84C6-736EF457F700}" type="pres">
      <dgm:prSet presAssocID="{DA60EDF6-4D6C-40A1-AFA0-099176112BDE}" presName="sibTrans" presStyleCnt="0"/>
      <dgm:spPr/>
    </dgm:pt>
    <dgm:pt modelId="{14AFCAE8-7C3B-4563-96E0-3151425D21D0}" type="pres">
      <dgm:prSet presAssocID="{AA27E987-A6BB-4085-B09E-5F43865AB4AD}" presName="node" presStyleLbl="alignAccFollowNode1" presStyleIdx="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863D94-CA26-49F0-89A1-4020F55E6094}" type="pres">
      <dgm:prSet presAssocID="{25F1A9DB-06A1-4F2D-9BB2-FCEB9427263B}" presName="sibTrans" presStyleCnt="0"/>
      <dgm:spPr/>
    </dgm:pt>
    <dgm:pt modelId="{CCB697F9-B8B4-4119-B11C-8908F358684B}" type="pres">
      <dgm:prSet presAssocID="{211D0674-3F93-416C-8C70-9F89091FAB51}" presName="node" presStyleLbl="alignAccFollowNode1" presStyleIdx="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9A25B7-2BAD-4EBD-BB3D-082BDAE8B727}" type="pres">
      <dgm:prSet presAssocID="{8843E544-E6A9-40DB-94AA-2FCF4B87145C}" presName="sibTrans" presStyleCnt="0"/>
      <dgm:spPr/>
    </dgm:pt>
    <dgm:pt modelId="{01CA0AE7-BFA0-4DCE-A5C0-749B943BA9B1}" type="pres">
      <dgm:prSet presAssocID="{0FC4F80E-F325-48D3-8AAA-F1F3B117EF23}" presName="node" presStyleLbl="alignAccFollowNode1" presStyleIdx="3" presStyleCnt="16" custScaleX="75746" custLinFactX="6793" custLinFactNeighborX="100000" custLinFactNeighborY="688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E021678E-34AB-4CBF-8A92-0C40FCFDE853}" type="pres">
      <dgm:prSet presAssocID="{C27812AD-3DB8-47C1-A09E-E72FD7F7EE74}" presName="vSp" presStyleCnt="0"/>
      <dgm:spPr/>
    </dgm:pt>
    <dgm:pt modelId="{C34DDBB4-2358-4376-9441-371919DB8024}" type="pres">
      <dgm:prSet presAssocID="{8A277EC6-E6DA-4274-BFDC-1EE197D46776}" presName="horFlow" presStyleCnt="0"/>
      <dgm:spPr/>
    </dgm:pt>
    <dgm:pt modelId="{609C2D85-A6CF-4B34-985A-896CB887C506}" type="pres">
      <dgm:prSet presAssocID="{8A277EC6-E6DA-4274-BFDC-1EE197D46776}" presName="bigChev" presStyleLbl="node1" presStyleIdx="1" presStyleCnt="4" custScaleX="150534" custScaleY="167364"/>
      <dgm:spPr/>
      <dgm:t>
        <a:bodyPr/>
        <a:lstStyle/>
        <a:p>
          <a:endParaRPr lang="ru-RU"/>
        </a:p>
      </dgm:t>
    </dgm:pt>
    <dgm:pt modelId="{9C17F7A7-C3BA-43BB-8705-4CD051361EB6}" type="pres">
      <dgm:prSet presAssocID="{C5A191A4-82AC-465B-8D55-F8B836454638}" presName="parTrans" presStyleCnt="0"/>
      <dgm:spPr/>
    </dgm:pt>
    <dgm:pt modelId="{648AA893-A068-420E-B356-85ADB56ED6BA}" type="pres">
      <dgm:prSet presAssocID="{966BEF3B-F676-49F1-A38E-2E730AF7D060}" presName="node" presStyleLbl="alignAccFollow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C4998D-C5D0-4E0E-BF69-51F79515D94B}" type="pres">
      <dgm:prSet presAssocID="{9996ACE9-95E4-41E7-9AC2-4F36C69EDF95}" presName="sibTrans" presStyleCnt="0"/>
      <dgm:spPr/>
    </dgm:pt>
    <dgm:pt modelId="{737CC1D4-890A-4F26-BD1C-C3F28D5BBA9C}" type="pres">
      <dgm:prSet presAssocID="{8F210A57-CE13-407C-9A73-233DC7BBFCB0}" presName="node" presStyleLbl="alignAccFollow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CEEF2A-2725-45C7-9248-7C9A998519D9}" type="pres">
      <dgm:prSet presAssocID="{7B8E473E-A04B-4965-A62E-0FBF7C16740F}" presName="sibTrans" presStyleCnt="0"/>
      <dgm:spPr/>
    </dgm:pt>
    <dgm:pt modelId="{4BBA61FE-92B8-43FB-AA1D-FDC0C1F48627}" type="pres">
      <dgm:prSet presAssocID="{B58DE9D0-4731-425B-BAF7-7C6E5F5DF5A4}" presName="node" presStyleLbl="alignAccFollow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EFF480-96B8-48F2-804C-ECB137E729F6}" type="pres">
      <dgm:prSet presAssocID="{5A7045F6-CFAA-4D7E-85DB-FF798D58D45D}" presName="sibTrans" presStyleCnt="0"/>
      <dgm:spPr/>
    </dgm:pt>
    <dgm:pt modelId="{C326A834-12BA-485E-8B47-7350E1F82FD5}" type="pres">
      <dgm:prSet presAssocID="{6DAA2DED-4039-4E62-903A-8EAA0A39D1BB}" presName="node" presStyleLbl="alignAccFollowNode1" presStyleIdx="7" presStyleCnt="16" custScaleX="72520" custLinFactX="4900" custLinFactNeighborX="100000" custLinFactNeighborY="-5339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507E8E4D-CA1C-41FB-AAC3-1E78E6CFAFD3}" type="pres">
      <dgm:prSet presAssocID="{8A277EC6-E6DA-4274-BFDC-1EE197D46776}" presName="vSp" presStyleCnt="0"/>
      <dgm:spPr/>
    </dgm:pt>
    <dgm:pt modelId="{E40FBD9C-D9B9-472F-AA89-D5E88356E010}" type="pres">
      <dgm:prSet presAssocID="{E3AB409D-89B6-4EAE-9A97-715D75B33533}" presName="horFlow" presStyleCnt="0"/>
      <dgm:spPr/>
    </dgm:pt>
    <dgm:pt modelId="{6806DEEE-65EC-42A2-BA4C-99F02FD726F4}" type="pres">
      <dgm:prSet presAssocID="{E3AB409D-89B6-4EAE-9A97-715D75B33533}" presName="bigChev" presStyleLbl="node1" presStyleIdx="2" presStyleCnt="4" custScaleX="150264" custScaleY="171863"/>
      <dgm:spPr/>
      <dgm:t>
        <a:bodyPr/>
        <a:lstStyle/>
        <a:p>
          <a:endParaRPr lang="ru-RU"/>
        </a:p>
      </dgm:t>
    </dgm:pt>
    <dgm:pt modelId="{FD374B21-5346-4B53-BAE4-9400DEF18C9C}" type="pres">
      <dgm:prSet presAssocID="{DE3D92E1-39FA-4936-B62C-E78BCA801856}" presName="parTrans" presStyleCnt="0"/>
      <dgm:spPr/>
    </dgm:pt>
    <dgm:pt modelId="{43189A1E-588C-494D-8301-F4ACC78C3D6A}" type="pres">
      <dgm:prSet presAssocID="{9DEB35D8-7C2A-4B3A-B0C5-216FCE1817FF}" presName="node" presStyleLbl="alignAccFollowNode1" presStyleIdx="8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718921-6AE5-4E73-A80C-9CB670B143C6}" type="pres">
      <dgm:prSet presAssocID="{3D01EE43-2410-49BF-A7BC-6D70B2B489B2}" presName="sibTrans" presStyleCnt="0"/>
      <dgm:spPr/>
    </dgm:pt>
    <dgm:pt modelId="{4D8ECFF7-07D6-47BC-B3DA-846BDD240026}" type="pres">
      <dgm:prSet presAssocID="{36DE880F-B064-4989-BCA1-1F9F6EA20C36}" presName="node" presStyleLbl="alignAccFollowNode1" presStyleIdx="9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CD86E-9A90-427C-B3E9-547047383707}" type="pres">
      <dgm:prSet presAssocID="{161FD4A4-1592-43F2-97B2-2CDAF5B1E057}" presName="sibTrans" presStyleCnt="0"/>
      <dgm:spPr/>
    </dgm:pt>
    <dgm:pt modelId="{4F6489B5-D3C8-4EB7-9F88-442F9194CFE6}" type="pres">
      <dgm:prSet presAssocID="{F3759C3E-C749-4622-9E35-E9C034795D28}" presName="node" presStyleLbl="alignAccFollow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6EA6D6-CA15-4148-8AAF-52A42EEB69F7}" type="pres">
      <dgm:prSet presAssocID="{04F01F9C-AD47-4EA4-AC79-F577AB68F943}" presName="sibTrans" presStyleCnt="0"/>
      <dgm:spPr/>
    </dgm:pt>
    <dgm:pt modelId="{0F4DC280-1059-4538-8A4A-AE26184868A6}" type="pres">
      <dgm:prSet presAssocID="{BADD4542-7D38-4258-835C-E19FE568E132}" presName="node" presStyleLbl="alignAccFollowNode1" presStyleIdx="11" presStyleCnt="16" custScaleX="69960" custLinFactX="8217" custLinFactNeighborX="100000" custLinFactNeighborY="6045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E115D50B-5B9B-4EBB-A2D7-CC6C233A2CCE}" type="pres">
      <dgm:prSet presAssocID="{E3AB409D-89B6-4EAE-9A97-715D75B33533}" presName="vSp" presStyleCnt="0"/>
      <dgm:spPr/>
    </dgm:pt>
    <dgm:pt modelId="{D51F37A3-105C-4257-BEB3-AEE23C18B241}" type="pres">
      <dgm:prSet presAssocID="{5899511D-876E-48C8-B0B4-BD4EBC2E0435}" presName="horFlow" presStyleCnt="0"/>
      <dgm:spPr/>
    </dgm:pt>
    <dgm:pt modelId="{A7E66E99-1002-467A-9112-B3894A9D9232}" type="pres">
      <dgm:prSet presAssocID="{5899511D-876E-48C8-B0B4-BD4EBC2E0435}" presName="bigChev" presStyleLbl="node1" presStyleIdx="3" presStyleCnt="4" custScaleX="146649" custScaleY="142159"/>
      <dgm:spPr/>
      <dgm:t>
        <a:bodyPr/>
        <a:lstStyle/>
        <a:p>
          <a:endParaRPr lang="ru-RU"/>
        </a:p>
      </dgm:t>
    </dgm:pt>
    <dgm:pt modelId="{DE8282A2-DC8D-4944-97DD-3E02FB4900AC}" type="pres">
      <dgm:prSet presAssocID="{8BCA66FB-C097-400B-97D9-22F90B1F51EB}" presName="parTrans" presStyleCnt="0"/>
      <dgm:spPr/>
    </dgm:pt>
    <dgm:pt modelId="{E878A360-75BB-4C5C-8F4F-39C8604362F5}" type="pres">
      <dgm:prSet presAssocID="{BEF9E77C-4B94-465C-8851-E6F17C43F486}" presName="node" presStyleLbl="alignAccFollow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E197E8-1965-47DF-A2E4-1755E0A12AF5}" type="pres">
      <dgm:prSet presAssocID="{DFBF3C91-E2B5-4BC6-BB66-5746D99EBA88}" presName="sibTrans" presStyleCnt="0"/>
      <dgm:spPr/>
    </dgm:pt>
    <dgm:pt modelId="{74C1A108-E66F-4F80-963E-909DFEB34CFF}" type="pres">
      <dgm:prSet presAssocID="{EA18E535-D1AA-4819-A552-BACF3E34F649}" presName="node" presStyleLbl="alignAccFollowNode1" presStyleIdx="13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9B1FDE-1D22-4F54-9412-4AEFF725D869}" type="pres">
      <dgm:prSet presAssocID="{A34F0107-4F3A-46F5-8271-1002B3352C23}" presName="sibTrans" presStyleCnt="0"/>
      <dgm:spPr/>
    </dgm:pt>
    <dgm:pt modelId="{3B4BE7E0-CC04-4628-A39E-EAF648D6BA43}" type="pres">
      <dgm:prSet presAssocID="{99010A83-6AE0-46E8-9E42-31BE1FD7F272}" presName="node" presStyleLbl="alignAccFollow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973F83-9FCD-4978-BBCC-2E1D247529D1}" type="pres">
      <dgm:prSet presAssocID="{F0D8EA32-F865-4506-984B-7D94D50A19CC}" presName="sibTrans" presStyleCnt="0"/>
      <dgm:spPr/>
    </dgm:pt>
    <dgm:pt modelId="{A9C0C26F-4551-4666-AD69-13102729D31A}" type="pres">
      <dgm:prSet presAssocID="{A9A5DFDF-EC7A-4130-9904-F0088177B6D9}" presName="node" presStyleLbl="alignAccFollowNode1" presStyleIdx="15" presStyleCnt="16" custScaleX="67531" custLinFactX="12961" custLinFactNeighborX="100000" custLinFactNeighborY="-615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AF0CA02E-D206-43D8-BDF8-201486E0D11B}" srcId="{8A277EC6-E6DA-4274-BFDC-1EE197D46776}" destId="{6DAA2DED-4039-4E62-903A-8EAA0A39D1BB}" srcOrd="3" destOrd="0" parTransId="{11F274B7-F0E3-4546-BB1F-3EAC204F03FC}" sibTransId="{5927CB23-C275-4363-A6C7-84AE2A1C5117}"/>
    <dgm:cxn modelId="{40B02BF7-00C6-4C04-AEE0-107A2C39EE47}" srcId="{687896DE-42E7-4449-9464-D3E26EEB8423}" destId="{5899511D-876E-48C8-B0B4-BD4EBC2E0435}" srcOrd="3" destOrd="0" parTransId="{BE04B591-E183-41AE-A8E6-DA109C6C68AB}" sibTransId="{2E5F1F23-57BC-4298-880A-6B14D5564DD1}"/>
    <dgm:cxn modelId="{4523A3B7-35EF-466C-BF8F-7EE1EE33452E}" srcId="{8A277EC6-E6DA-4274-BFDC-1EE197D46776}" destId="{B58DE9D0-4731-425B-BAF7-7C6E5F5DF5A4}" srcOrd="2" destOrd="0" parTransId="{F93603FF-340E-4E2C-8585-242B075CD0D0}" sibTransId="{5A7045F6-CFAA-4D7E-85DB-FF798D58D45D}"/>
    <dgm:cxn modelId="{7D74D40A-F01E-4DB9-8E18-686DADA05ACA}" srcId="{687896DE-42E7-4449-9464-D3E26EEB8423}" destId="{E3AB409D-89B6-4EAE-9A97-715D75B33533}" srcOrd="2" destOrd="0" parTransId="{B9250686-ADD3-4C42-8C85-A1436FA71843}" sibTransId="{75945820-FD17-4C16-A3D7-ABD43C1AADA5}"/>
    <dgm:cxn modelId="{274E184E-C2B7-486E-A11D-03EC44BF5FFF}" type="presOf" srcId="{6DAA2DED-4039-4E62-903A-8EAA0A39D1BB}" destId="{C326A834-12BA-485E-8B47-7350E1F82FD5}" srcOrd="0" destOrd="0" presId="urn:microsoft.com/office/officeart/2005/8/layout/lProcess3"/>
    <dgm:cxn modelId="{AC5E4254-DF52-4B9A-B413-8C9F77338E03}" type="presOf" srcId="{EA18E535-D1AA-4819-A552-BACF3E34F649}" destId="{74C1A108-E66F-4F80-963E-909DFEB34CFF}" srcOrd="0" destOrd="0" presId="urn:microsoft.com/office/officeart/2005/8/layout/lProcess3"/>
    <dgm:cxn modelId="{2CD0FC05-84CC-438D-AB99-695951BDEAB1}" srcId="{5899511D-876E-48C8-B0B4-BD4EBC2E0435}" destId="{EA18E535-D1AA-4819-A552-BACF3E34F649}" srcOrd="1" destOrd="0" parTransId="{750ACB50-42AF-43A6-ACA7-B3D509A29587}" sibTransId="{A34F0107-4F3A-46F5-8271-1002B3352C23}"/>
    <dgm:cxn modelId="{2A309C23-C05A-42A1-A8A0-A88B89E8C5BB}" srcId="{E3AB409D-89B6-4EAE-9A97-715D75B33533}" destId="{BADD4542-7D38-4258-835C-E19FE568E132}" srcOrd="3" destOrd="0" parTransId="{BA25EF0A-FC9D-4F14-B1FC-693028D9CFC7}" sibTransId="{6C889592-674C-489B-9ABA-FE9E914E230E}"/>
    <dgm:cxn modelId="{C0B34F82-367A-4122-ACB9-4A990DA0B679}" type="presOf" srcId="{8A277EC6-E6DA-4274-BFDC-1EE197D46776}" destId="{609C2D85-A6CF-4B34-985A-896CB887C506}" srcOrd="0" destOrd="0" presId="urn:microsoft.com/office/officeart/2005/8/layout/lProcess3"/>
    <dgm:cxn modelId="{E132C0D7-67CB-4ABA-BE29-239854302F2D}" type="presOf" srcId="{C27812AD-3DB8-47C1-A09E-E72FD7F7EE74}" destId="{9C7BB6F5-701A-4624-B415-FFC5F2DA38FD}" srcOrd="0" destOrd="0" presId="urn:microsoft.com/office/officeart/2005/8/layout/lProcess3"/>
    <dgm:cxn modelId="{3B64C8C7-1C0C-4D40-8554-8ED0AD43DDBC}" srcId="{E3AB409D-89B6-4EAE-9A97-715D75B33533}" destId="{36DE880F-B064-4989-BCA1-1F9F6EA20C36}" srcOrd="1" destOrd="0" parTransId="{FD3F7BBF-62FA-4598-9B23-EE29EAE3F616}" sibTransId="{161FD4A4-1592-43F2-97B2-2CDAF5B1E057}"/>
    <dgm:cxn modelId="{B8BBECDD-5C7A-480D-BB1D-11C6BAE71E11}" srcId="{8A277EC6-E6DA-4274-BFDC-1EE197D46776}" destId="{966BEF3B-F676-49F1-A38E-2E730AF7D060}" srcOrd="0" destOrd="0" parTransId="{C5A191A4-82AC-465B-8D55-F8B836454638}" sibTransId="{9996ACE9-95E4-41E7-9AC2-4F36C69EDF95}"/>
    <dgm:cxn modelId="{9BA9934D-9DF3-461F-A821-E42DA276DA09}" srcId="{5899511D-876E-48C8-B0B4-BD4EBC2E0435}" destId="{BEF9E77C-4B94-465C-8851-E6F17C43F486}" srcOrd="0" destOrd="0" parTransId="{8BCA66FB-C097-400B-97D9-22F90B1F51EB}" sibTransId="{DFBF3C91-E2B5-4BC6-BB66-5746D99EBA88}"/>
    <dgm:cxn modelId="{887E29DC-3725-4860-9F5F-7F109BC8D0A9}" type="presOf" srcId="{BEF9E77C-4B94-465C-8851-E6F17C43F486}" destId="{E878A360-75BB-4C5C-8F4F-39C8604362F5}" srcOrd="0" destOrd="0" presId="urn:microsoft.com/office/officeart/2005/8/layout/lProcess3"/>
    <dgm:cxn modelId="{3B7168FB-5A01-482C-99C8-EA454ADC23F4}" type="presOf" srcId="{9DEB35D8-7C2A-4B3A-B0C5-216FCE1817FF}" destId="{43189A1E-588C-494D-8301-F4ACC78C3D6A}" srcOrd="0" destOrd="0" presId="urn:microsoft.com/office/officeart/2005/8/layout/lProcess3"/>
    <dgm:cxn modelId="{835ECD28-23F7-49DE-BDC6-B771F3DF54E7}" srcId="{8A277EC6-E6DA-4274-BFDC-1EE197D46776}" destId="{8F210A57-CE13-407C-9A73-233DC7BBFCB0}" srcOrd="1" destOrd="0" parTransId="{B7B2DDFE-2661-4677-9B72-D45941AD8F64}" sibTransId="{7B8E473E-A04B-4965-A62E-0FBF7C16740F}"/>
    <dgm:cxn modelId="{15FB4ABB-1587-4134-AFCB-BECE9DE84917}" srcId="{C27812AD-3DB8-47C1-A09E-E72FD7F7EE74}" destId="{2FC3F427-21A6-45A7-8165-9A9F6DCF84D2}" srcOrd="0" destOrd="0" parTransId="{5C897728-202A-4047-8DD7-747759BD3693}" sibTransId="{DA60EDF6-4D6C-40A1-AFA0-099176112BDE}"/>
    <dgm:cxn modelId="{2DE6478A-1AFB-4BAD-BD8C-E73FA7B3F5CE}" type="presOf" srcId="{E3AB409D-89B6-4EAE-9A97-715D75B33533}" destId="{6806DEEE-65EC-42A2-BA4C-99F02FD726F4}" srcOrd="0" destOrd="0" presId="urn:microsoft.com/office/officeart/2005/8/layout/lProcess3"/>
    <dgm:cxn modelId="{011AB667-A8A4-405D-8F6E-48196D98E3C7}" type="presOf" srcId="{36DE880F-B064-4989-BCA1-1F9F6EA20C36}" destId="{4D8ECFF7-07D6-47BC-B3DA-846BDD240026}" srcOrd="0" destOrd="0" presId="urn:microsoft.com/office/officeart/2005/8/layout/lProcess3"/>
    <dgm:cxn modelId="{617DE780-E984-4893-A1C2-7F961B69D8DF}" srcId="{C27812AD-3DB8-47C1-A09E-E72FD7F7EE74}" destId="{211D0674-3F93-416C-8C70-9F89091FAB51}" srcOrd="2" destOrd="0" parTransId="{1A3DFA8B-842E-4E0F-A28D-E2C16DE038A0}" sibTransId="{8843E544-E6A9-40DB-94AA-2FCF4B87145C}"/>
    <dgm:cxn modelId="{05D42CE6-6545-4AB8-99DE-1BA10C5D83AA}" type="presOf" srcId="{211D0674-3F93-416C-8C70-9F89091FAB51}" destId="{CCB697F9-B8B4-4119-B11C-8908F358684B}" srcOrd="0" destOrd="0" presId="urn:microsoft.com/office/officeart/2005/8/layout/lProcess3"/>
    <dgm:cxn modelId="{2764B486-4410-4681-9E9E-8E4B0C03132A}" srcId="{E3AB409D-89B6-4EAE-9A97-715D75B33533}" destId="{9DEB35D8-7C2A-4B3A-B0C5-216FCE1817FF}" srcOrd="0" destOrd="0" parTransId="{DE3D92E1-39FA-4936-B62C-E78BCA801856}" sibTransId="{3D01EE43-2410-49BF-A7BC-6D70B2B489B2}"/>
    <dgm:cxn modelId="{2DBA0836-4BF8-41F3-A1DF-4EDD783C23BF}" type="presOf" srcId="{F3759C3E-C749-4622-9E35-E9C034795D28}" destId="{4F6489B5-D3C8-4EB7-9F88-442F9194CFE6}" srcOrd="0" destOrd="0" presId="urn:microsoft.com/office/officeart/2005/8/layout/lProcess3"/>
    <dgm:cxn modelId="{15E83E59-789D-444B-B42E-4943C35ABB37}" srcId="{5899511D-876E-48C8-B0B4-BD4EBC2E0435}" destId="{99010A83-6AE0-46E8-9E42-31BE1FD7F272}" srcOrd="2" destOrd="0" parTransId="{84E61D86-0B3A-44D0-9135-4FD3BE263340}" sibTransId="{F0D8EA32-F865-4506-984B-7D94D50A19CC}"/>
    <dgm:cxn modelId="{C633A17E-2204-4219-A66A-44B4AA15F40F}" type="presOf" srcId="{AA27E987-A6BB-4085-B09E-5F43865AB4AD}" destId="{14AFCAE8-7C3B-4563-96E0-3151425D21D0}" srcOrd="0" destOrd="0" presId="urn:microsoft.com/office/officeart/2005/8/layout/lProcess3"/>
    <dgm:cxn modelId="{BE121820-3D79-469E-83B1-7CE00FC4B133}" srcId="{C27812AD-3DB8-47C1-A09E-E72FD7F7EE74}" destId="{0FC4F80E-F325-48D3-8AAA-F1F3B117EF23}" srcOrd="3" destOrd="0" parTransId="{0BD4D180-35C4-4497-9386-8912710CBC3B}" sibTransId="{EFE560DB-3D7C-4FA0-ABA9-6890A08D9376}"/>
    <dgm:cxn modelId="{69C63959-7347-4FB8-95AF-41E1F9FBD37F}" srcId="{5899511D-876E-48C8-B0B4-BD4EBC2E0435}" destId="{A9A5DFDF-EC7A-4130-9904-F0088177B6D9}" srcOrd="3" destOrd="0" parTransId="{06063385-35BC-4244-9531-8C066C7FA1E5}" sibTransId="{909E470A-A552-4258-B2B4-B356AE96A104}"/>
    <dgm:cxn modelId="{6D2FE071-369F-4523-A867-7A988966559A}" type="presOf" srcId="{5899511D-876E-48C8-B0B4-BD4EBC2E0435}" destId="{A7E66E99-1002-467A-9112-B3894A9D9232}" srcOrd="0" destOrd="0" presId="urn:microsoft.com/office/officeart/2005/8/layout/lProcess3"/>
    <dgm:cxn modelId="{DE907D8D-12D1-40F8-B456-3B04B7A5BB63}" type="presOf" srcId="{B58DE9D0-4731-425B-BAF7-7C6E5F5DF5A4}" destId="{4BBA61FE-92B8-43FB-AA1D-FDC0C1F48627}" srcOrd="0" destOrd="0" presId="urn:microsoft.com/office/officeart/2005/8/layout/lProcess3"/>
    <dgm:cxn modelId="{D9F20D4C-5982-4E89-B445-01D1965402BF}" type="presOf" srcId="{687896DE-42E7-4449-9464-D3E26EEB8423}" destId="{5F4E06FF-4D3F-4B90-B966-8C464E9B3F13}" srcOrd="0" destOrd="0" presId="urn:microsoft.com/office/officeart/2005/8/layout/lProcess3"/>
    <dgm:cxn modelId="{99666A3D-3C1A-4246-B6E4-147ADC198DEA}" type="presOf" srcId="{A9A5DFDF-EC7A-4130-9904-F0088177B6D9}" destId="{A9C0C26F-4551-4666-AD69-13102729D31A}" srcOrd="0" destOrd="0" presId="urn:microsoft.com/office/officeart/2005/8/layout/lProcess3"/>
    <dgm:cxn modelId="{F62B8B71-F095-4424-9CF2-3A311D1D6211}" srcId="{687896DE-42E7-4449-9464-D3E26EEB8423}" destId="{C27812AD-3DB8-47C1-A09E-E72FD7F7EE74}" srcOrd="0" destOrd="0" parTransId="{7B0F9582-9E84-4C5E-AA95-A2D67E65F336}" sibTransId="{71AB49F8-212C-4128-A767-97C47BDBA362}"/>
    <dgm:cxn modelId="{FA836B1C-6C08-4D39-B922-33DDA0012F7E}" type="presOf" srcId="{2FC3F427-21A6-45A7-8165-9A9F6DCF84D2}" destId="{786A833D-C764-4B0E-975F-19BAF07B18AB}" srcOrd="0" destOrd="0" presId="urn:microsoft.com/office/officeart/2005/8/layout/lProcess3"/>
    <dgm:cxn modelId="{5C05213B-9CBC-4126-8CEF-395C964EC01F}" srcId="{687896DE-42E7-4449-9464-D3E26EEB8423}" destId="{8A277EC6-E6DA-4274-BFDC-1EE197D46776}" srcOrd="1" destOrd="0" parTransId="{AE7C38BC-5C4E-4688-8B73-158ED9F88CBD}" sibTransId="{CE9B8616-EAF6-4039-B6F3-F1E10C74EC59}"/>
    <dgm:cxn modelId="{CB96FAF2-2C1B-4DCE-90C1-8B1F3ECFF444}" type="presOf" srcId="{8F210A57-CE13-407C-9A73-233DC7BBFCB0}" destId="{737CC1D4-890A-4F26-BD1C-C3F28D5BBA9C}" srcOrd="0" destOrd="0" presId="urn:microsoft.com/office/officeart/2005/8/layout/lProcess3"/>
    <dgm:cxn modelId="{A15B9C10-8053-4293-8E02-B61B197CFFE2}" type="presOf" srcId="{966BEF3B-F676-49F1-A38E-2E730AF7D060}" destId="{648AA893-A068-420E-B356-85ADB56ED6BA}" srcOrd="0" destOrd="0" presId="urn:microsoft.com/office/officeart/2005/8/layout/lProcess3"/>
    <dgm:cxn modelId="{66C4BAAD-04A1-4B1F-87D9-85BAA9B7503D}" type="presOf" srcId="{0FC4F80E-F325-48D3-8AAA-F1F3B117EF23}" destId="{01CA0AE7-BFA0-4DCE-A5C0-749B943BA9B1}" srcOrd="0" destOrd="0" presId="urn:microsoft.com/office/officeart/2005/8/layout/lProcess3"/>
    <dgm:cxn modelId="{D3B59DA1-8D19-40FC-A109-11F3DBA6E5B0}" type="presOf" srcId="{BADD4542-7D38-4258-835C-E19FE568E132}" destId="{0F4DC280-1059-4538-8A4A-AE26184868A6}" srcOrd="0" destOrd="0" presId="urn:microsoft.com/office/officeart/2005/8/layout/lProcess3"/>
    <dgm:cxn modelId="{C4A904AA-55F0-4799-A5C4-7A9A2F68AE26}" srcId="{C27812AD-3DB8-47C1-A09E-E72FD7F7EE74}" destId="{AA27E987-A6BB-4085-B09E-5F43865AB4AD}" srcOrd="1" destOrd="0" parTransId="{DE9C6F5E-9BD8-47E1-9E26-FCBC1B1F2859}" sibTransId="{25F1A9DB-06A1-4F2D-9BB2-FCEB9427263B}"/>
    <dgm:cxn modelId="{8C4374F0-3482-4699-A156-9BA01CFD4B3A}" type="presOf" srcId="{99010A83-6AE0-46E8-9E42-31BE1FD7F272}" destId="{3B4BE7E0-CC04-4628-A39E-EAF648D6BA43}" srcOrd="0" destOrd="0" presId="urn:microsoft.com/office/officeart/2005/8/layout/lProcess3"/>
    <dgm:cxn modelId="{142A291A-5CCE-4415-985E-289BD0B9E475}" srcId="{E3AB409D-89B6-4EAE-9A97-715D75B33533}" destId="{F3759C3E-C749-4622-9E35-E9C034795D28}" srcOrd="2" destOrd="0" parTransId="{0B0CD4B1-E4A2-4325-9D9B-51369FCCA563}" sibTransId="{04F01F9C-AD47-4EA4-AC79-F577AB68F943}"/>
    <dgm:cxn modelId="{464B6D3C-F984-4CA7-B689-4B4DAFFA6196}" type="presParOf" srcId="{5F4E06FF-4D3F-4B90-B966-8C464E9B3F13}" destId="{B7487DBC-EC7A-4124-AC53-1F6A5F2E863D}" srcOrd="0" destOrd="0" presId="urn:microsoft.com/office/officeart/2005/8/layout/lProcess3"/>
    <dgm:cxn modelId="{8373DE8F-08AB-4A74-BC4B-CBDB2ECBDBF6}" type="presParOf" srcId="{B7487DBC-EC7A-4124-AC53-1F6A5F2E863D}" destId="{9C7BB6F5-701A-4624-B415-FFC5F2DA38FD}" srcOrd="0" destOrd="0" presId="urn:microsoft.com/office/officeart/2005/8/layout/lProcess3"/>
    <dgm:cxn modelId="{5176EE0F-E5B4-4328-B782-C9ADF6F9972E}" type="presParOf" srcId="{B7487DBC-EC7A-4124-AC53-1F6A5F2E863D}" destId="{438D67E9-05ED-4BA6-A51D-F96121CE7EFB}" srcOrd="1" destOrd="0" presId="urn:microsoft.com/office/officeart/2005/8/layout/lProcess3"/>
    <dgm:cxn modelId="{80330DD1-8B80-4F6E-A213-78B6AB90C272}" type="presParOf" srcId="{B7487DBC-EC7A-4124-AC53-1F6A5F2E863D}" destId="{786A833D-C764-4B0E-975F-19BAF07B18AB}" srcOrd="2" destOrd="0" presId="urn:microsoft.com/office/officeart/2005/8/layout/lProcess3"/>
    <dgm:cxn modelId="{27057FA2-87A0-4C4D-8B3A-CFDD1E0C79AC}" type="presParOf" srcId="{B7487DBC-EC7A-4124-AC53-1F6A5F2E863D}" destId="{6604A044-E600-454C-84C6-736EF457F700}" srcOrd="3" destOrd="0" presId="urn:microsoft.com/office/officeart/2005/8/layout/lProcess3"/>
    <dgm:cxn modelId="{A608C900-449D-4DA3-9BFD-7B99E655CC7A}" type="presParOf" srcId="{B7487DBC-EC7A-4124-AC53-1F6A5F2E863D}" destId="{14AFCAE8-7C3B-4563-96E0-3151425D21D0}" srcOrd="4" destOrd="0" presId="urn:microsoft.com/office/officeart/2005/8/layout/lProcess3"/>
    <dgm:cxn modelId="{D8FD053F-BD17-4F4A-A33C-0968D01D0BFB}" type="presParOf" srcId="{B7487DBC-EC7A-4124-AC53-1F6A5F2E863D}" destId="{54863D94-CA26-49F0-89A1-4020F55E6094}" srcOrd="5" destOrd="0" presId="urn:microsoft.com/office/officeart/2005/8/layout/lProcess3"/>
    <dgm:cxn modelId="{8F145728-4C1D-4D9F-86D6-2754048A69FD}" type="presParOf" srcId="{B7487DBC-EC7A-4124-AC53-1F6A5F2E863D}" destId="{CCB697F9-B8B4-4119-B11C-8908F358684B}" srcOrd="6" destOrd="0" presId="urn:microsoft.com/office/officeart/2005/8/layout/lProcess3"/>
    <dgm:cxn modelId="{46925844-C863-4373-92C7-6D5D4798746D}" type="presParOf" srcId="{B7487DBC-EC7A-4124-AC53-1F6A5F2E863D}" destId="{F69A25B7-2BAD-4EBD-BB3D-082BDAE8B727}" srcOrd="7" destOrd="0" presId="urn:microsoft.com/office/officeart/2005/8/layout/lProcess3"/>
    <dgm:cxn modelId="{AC25E867-0AFE-4966-8141-FF288917A557}" type="presParOf" srcId="{B7487DBC-EC7A-4124-AC53-1F6A5F2E863D}" destId="{01CA0AE7-BFA0-4DCE-A5C0-749B943BA9B1}" srcOrd="8" destOrd="0" presId="urn:microsoft.com/office/officeart/2005/8/layout/lProcess3"/>
    <dgm:cxn modelId="{BC7BAD65-5B0A-4765-9637-F3E3D319F00B}" type="presParOf" srcId="{5F4E06FF-4D3F-4B90-B966-8C464E9B3F13}" destId="{E021678E-34AB-4CBF-8A92-0C40FCFDE853}" srcOrd="1" destOrd="0" presId="urn:microsoft.com/office/officeart/2005/8/layout/lProcess3"/>
    <dgm:cxn modelId="{815E237A-2320-43D7-8559-29F4FCBB1FC1}" type="presParOf" srcId="{5F4E06FF-4D3F-4B90-B966-8C464E9B3F13}" destId="{C34DDBB4-2358-4376-9441-371919DB8024}" srcOrd="2" destOrd="0" presId="urn:microsoft.com/office/officeart/2005/8/layout/lProcess3"/>
    <dgm:cxn modelId="{E3A3DA27-24A7-47DA-9D72-5E0261737009}" type="presParOf" srcId="{C34DDBB4-2358-4376-9441-371919DB8024}" destId="{609C2D85-A6CF-4B34-985A-896CB887C506}" srcOrd="0" destOrd="0" presId="urn:microsoft.com/office/officeart/2005/8/layout/lProcess3"/>
    <dgm:cxn modelId="{15B69596-F897-4782-9BA7-E69BED10E9DD}" type="presParOf" srcId="{C34DDBB4-2358-4376-9441-371919DB8024}" destId="{9C17F7A7-C3BA-43BB-8705-4CD051361EB6}" srcOrd="1" destOrd="0" presId="urn:microsoft.com/office/officeart/2005/8/layout/lProcess3"/>
    <dgm:cxn modelId="{ABC71083-B6B1-450C-8F93-F05BFE59C154}" type="presParOf" srcId="{C34DDBB4-2358-4376-9441-371919DB8024}" destId="{648AA893-A068-420E-B356-85ADB56ED6BA}" srcOrd="2" destOrd="0" presId="urn:microsoft.com/office/officeart/2005/8/layout/lProcess3"/>
    <dgm:cxn modelId="{1FDCA266-0256-4DF9-A89E-96C75791687B}" type="presParOf" srcId="{C34DDBB4-2358-4376-9441-371919DB8024}" destId="{42C4998D-C5D0-4E0E-BF69-51F79515D94B}" srcOrd="3" destOrd="0" presId="urn:microsoft.com/office/officeart/2005/8/layout/lProcess3"/>
    <dgm:cxn modelId="{761C1AB0-A072-4639-AAE0-D7E14BF8FFF3}" type="presParOf" srcId="{C34DDBB4-2358-4376-9441-371919DB8024}" destId="{737CC1D4-890A-4F26-BD1C-C3F28D5BBA9C}" srcOrd="4" destOrd="0" presId="urn:microsoft.com/office/officeart/2005/8/layout/lProcess3"/>
    <dgm:cxn modelId="{1308025F-357D-4155-9BD1-DA03754CEE90}" type="presParOf" srcId="{C34DDBB4-2358-4376-9441-371919DB8024}" destId="{2DCEEF2A-2725-45C7-9248-7C9A998519D9}" srcOrd="5" destOrd="0" presId="urn:microsoft.com/office/officeart/2005/8/layout/lProcess3"/>
    <dgm:cxn modelId="{BC90BD6A-8E95-47AB-A7BA-023EB143CF6B}" type="presParOf" srcId="{C34DDBB4-2358-4376-9441-371919DB8024}" destId="{4BBA61FE-92B8-43FB-AA1D-FDC0C1F48627}" srcOrd="6" destOrd="0" presId="urn:microsoft.com/office/officeart/2005/8/layout/lProcess3"/>
    <dgm:cxn modelId="{F3C9E08F-7D55-433C-9E47-52DDF70D05E8}" type="presParOf" srcId="{C34DDBB4-2358-4376-9441-371919DB8024}" destId="{50EFF480-96B8-48F2-804C-ECB137E729F6}" srcOrd="7" destOrd="0" presId="urn:microsoft.com/office/officeart/2005/8/layout/lProcess3"/>
    <dgm:cxn modelId="{723682C8-8FED-47D6-B013-36C8EFBAB5ED}" type="presParOf" srcId="{C34DDBB4-2358-4376-9441-371919DB8024}" destId="{C326A834-12BA-485E-8B47-7350E1F82FD5}" srcOrd="8" destOrd="0" presId="urn:microsoft.com/office/officeart/2005/8/layout/lProcess3"/>
    <dgm:cxn modelId="{2B42BFB4-F1BC-41BE-8F26-4AF4F3927F5D}" type="presParOf" srcId="{5F4E06FF-4D3F-4B90-B966-8C464E9B3F13}" destId="{507E8E4D-CA1C-41FB-AAC3-1E78E6CFAFD3}" srcOrd="3" destOrd="0" presId="urn:microsoft.com/office/officeart/2005/8/layout/lProcess3"/>
    <dgm:cxn modelId="{02BBEFE9-9A1F-4822-A379-534EB8274735}" type="presParOf" srcId="{5F4E06FF-4D3F-4B90-B966-8C464E9B3F13}" destId="{E40FBD9C-D9B9-472F-AA89-D5E88356E010}" srcOrd="4" destOrd="0" presId="urn:microsoft.com/office/officeart/2005/8/layout/lProcess3"/>
    <dgm:cxn modelId="{A7F15A49-108A-4159-BFA1-14EB50673C39}" type="presParOf" srcId="{E40FBD9C-D9B9-472F-AA89-D5E88356E010}" destId="{6806DEEE-65EC-42A2-BA4C-99F02FD726F4}" srcOrd="0" destOrd="0" presId="urn:microsoft.com/office/officeart/2005/8/layout/lProcess3"/>
    <dgm:cxn modelId="{0BFCDF6A-1840-45D5-A053-4F237382781E}" type="presParOf" srcId="{E40FBD9C-D9B9-472F-AA89-D5E88356E010}" destId="{FD374B21-5346-4B53-BAE4-9400DEF18C9C}" srcOrd="1" destOrd="0" presId="urn:microsoft.com/office/officeart/2005/8/layout/lProcess3"/>
    <dgm:cxn modelId="{8E3C03C2-9408-425C-B224-7B7B530896D8}" type="presParOf" srcId="{E40FBD9C-D9B9-472F-AA89-D5E88356E010}" destId="{43189A1E-588C-494D-8301-F4ACC78C3D6A}" srcOrd="2" destOrd="0" presId="urn:microsoft.com/office/officeart/2005/8/layout/lProcess3"/>
    <dgm:cxn modelId="{FC919E50-E86B-4587-81DF-C5214E26C8C9}" type="presParOf" srcId="{E40FBD9C-D9B9-472F-AA89-D5E88356E010}" destId="{1C718921-6AE5-4E73-A80C-9CB670B143C6}" srcOrd="3" destOrd="0" presId="urn:microsoft.com/office/officeart/2005/8/layout/lProcess3"/>
    <dgm:cxn modelId="{521F43A1-0605-453A-B43E-46F4A076D42A}" type="presParOf" srcId="{E40FBD9C-D9B9-472F-AA89-D5E88356E010}" destId="{4D8ECFF7-07D6-47BC-B3DA-846BDD240026}" srcOrd="4" destOrd="0" presId="urn:microsoft.com/office/officeart/2005/8/layout/lProcess3"/>
    <dgm:cxn modelId="{A8614D11-47C4-4E4F-8C2D-5DBA0CEF403C}" type="presParOf" srcId="{E40FBD9C-D9B9-472F-AA89-D5E88356E010}" destId="{CD3CD86E-9A90-427C-B3E9-547047383707}" srcOrd="5" destOrd="0" presId="urn:microsoft.com/office/officeart/2005/8/layout/lProcess3"/>
    <dgm:cxn modelId="{0CE983A1-ABD6-4CF7-BD79-BCEBDB14CD1C}" type="presParOf" srcId="{E40FBD9C-D9B9-472F-AA89-D5E88356E010}" destId="{4F6489B5-D3C8-4EB7-9F88-442F9194CFE6}" srcOrd="6" destOrd="0" presId="urn:microsoft.com/office/officeart/2005/8/layout/lProcess3"/>
    <dgm:cxn modelId="{F77D9368-F901-492D-8A68-68AA70AB7683}" type="presParOf" srcId="{E40FBD9C-D9B9-472F-AA89-D5E88356E010}" destId="{4D6EA6D6-CA15-4148-8AAF-52A42EEB69F7}" srcOrd="7" destOrd="0" presId="urn:microsoft.com/office/officeart/2005/8/layout/lProcess3"/>
    <dgm:cxn modelId="{684827D0-ACB6-45D5-82F9-392E2B04F0FD}" type="presParOf" srcId="{E40FBD9C-D9B9-472F-AA89-D5E88356E010}" destId="{0F4DC280-1059-4538-8A4A-AE26184868A6}" srcOrd="8" destOrd="0" presId="urn:microsoft.com/office/officeart/2005/8/layout/lProcess3"/>
    <dgm:cxn modelId="{7439E86B-3E6A-4A46-8C93-7FF599D79830}" type="presParOf" srcId="{5F4E06FF-4D3F-4B90-B966-8C464E9B3F13}" destId="{E115D50B-5B9B-4EBB-A2D7-CC6C233A2CCE}" srcOrd="5" destOrd="0" presId="urn:microsoft.com/office/officeart/2005/8/layout/lProcess3"/>
    <dgm:cxn modelId="{189A9103-27F5-4C0E-8B1A-ACE0C2A00B53}" type="presParOf" srcId="{5F4E06FF-4D3F-4B90-B966-8C464E9B3F13}" destId="{D51F37A3-105C-4257-BEB3-AEE23C18B241}" srcOrd="6" destOrd="0" presId="urn:microsoft.com/office/officeart/2005/8/layout/lProcess3"/>
    <dgm:cxn modelId="{8DB13DC0-8A04-4268-9763-F120E65E75DC}" type="presParOf" srcId="{D51F37A3-105C-4257-BEB3-AEE23C18B241}" destId="{A7E66E99-1002-467A-9112-B3894A9D9232}" srcOrd="0" destOrd="0" presId="urn:microsoft.com/office/officeart/2005/8/layout/lProcess3"/>
    <dgm:cxn modelId="{7A6B3244-FA85-4F8B-A703-550EBBEE06FD}" type="presParOf" srcId="{D51F37A3-105C-4257-BEB3-AEE23C18B241}" destId="{DE8282A2-DC8D-4944-97DD-3E02FB4900AC}" srcOrd="1" destOrd="0" presId="urn:microsoft.com/office/officeart/2005/8/layout/lProcess3"/>
    <dgm:cxn modelId="{6EF088E9-EFA7-44C2-A660-D47E8B866D3C}" type="presParOf" srcId="{D51F37A3-105C-4257-BEB3-AEE23C18B241}" destId="{E878A360-75BB-4C5C-8F4F-39C8604362F5}" srcOrd="2" destOrd="0" presId="urn:microsoft.com/office/officeart/2005/8/layout/lProcess3"/>
    <dgm:cxn modelId="{BD5798DC-AC29-472E-AB99-AF9951183A04}" type="presParOf" srcId="{D51F37A3-105C-4257-BEB3-AEE23C18B241}" destId="{7DE197E8-1965-47DF-A2E4-1755E0A12AF5}" srcOrd="3" destOrd="0" presId="urn:microsoft.com/office/officeart/2005/8/layout/lProcess3"/>
    <dgm:cxn modelId="{FD486658-6CB0-418B-AAEF-F370F8A332BD}" type="presParOf" srcId="{D51F37A3-105C-4257-BEB3-AEE23C18B241}" destId="{74C1A108-E66F-4F80-963E-909DFEB34CFF}" srcOrd="4" destOrd="0" presId="urn:microsoft.com/office/officeart/2005/8/layout/lProcess3"/>
    <dgm:cxn modelId="{AB37C6DB-82BD-42B4-AD3F-E53B4B5F957D}" type="presParOf" srcId="{D51F37A3-105C-4257-BEB3-AEE23C18B241}" destId="{759B1FDE-1D22-4F54-9412-4AEFF725D869}" srcOrd="5" destOrd="0" presId="urn:microsoft.com/office/officeart/2005/8/layout/lProcess3"/>
    <dgm:cxn modelId="{91EADF56-F3EE-4316-81FC-DBCA3076844A}" type="presParOf" srcId="{D51F37A3-105C-4257-BEB3-AEE23C18B241}" destId="{3B4BE7E0-CC04-4628-A39E-EAF648D6BA43}" srcOrd="6" destOrd="0" presId="urn:microsoft.com/office/officeart/2005/8/layout/lProcess3"/>
    <dgm:cxn modelId="{86B090D4-60F4-4113-A0F9-29BDAC5C49C7}" type="presParOf" srcId="{D51F37A3-105C-4257-BEB3-AEE23C18B241}" destId="{BB973F83-9FCD-4978-BBCC-2E1D247529D1}" srcOrd="7" destOrd="0" presId="urn:microsoft.com/office/officeart/2005/8/layout/lProcess3"/>
    <dgm:cxn modelId="{9551DED3-30C9-4FCE-9855-BFA706004956}" type="presParOf" srcId="{D51F37A3-105C-4257-BEB3-AEE23C18B241}" destId="{A9C0C26F-4551-4666-AD69-13102729D31A}" srcOrd="8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8E4B7B-3190-492B-BA7B-9B52CE7D79BE}" type="doc">
      <dgm:prSet loTypeId="urn:microsoft.com/office/officeart/2005/8/layout/radial1" loCatId="cycle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179D74B-D7BA-4ED1-A72F-D0DA76E8417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00CCFF"/>
        </a:solidFill>
      </dgm:spPr>
      <dgm:t>
        <a:bodyPr/>
        <a:lstStyle/>
        <a:p>
          <a:pPr>
            <a:spcAft>
              <a:spcPct val="35000"/>
            </a:spcAft>
          </a:pPr>
          <a:r>
            <a:rPr lang="ru-RU" sz="28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Всего </a:t>
          </a:r>
        </a:p>
        <a:p>
          <a:pPr>
            <a:spcAft>
              <a:spcPts val="0"/>
            </a:spcAft>
          </a:pPr>
          <a:r>
            <a:rPr lang="ru-RU" sz="28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1 561 652,9 тыс. рублей</a:t>
          </a:r>
          <a:endParaRPr lang="ru-RU" sz="28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2593081F-B3F6-458C-9839-9366C7AB704F}" type="parTrans" cxnId="{FB20F822-177B-4BA5-8D63-A940CF701DD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467CE14-FCF4-4A26-A9B5-33DBF19BA512}" type="sibTrans" cxnId="{FB20F822-177B-4BA5-8D63-A940CF701DD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65A3735-5D80-4FA3-B867-379611BFBD38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Дорожный фонд </a:t>
          </a:r>
        </a:p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34 682,1 тыс. рублей </a:t>
          </a:r>
        </a:p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2,2%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607EE9E9-D002-42FE-B74D-D945412804DF}" type="parTrans" cxnId="{3CCC519B-3654-49C7-866D-91000212BC6A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4CB75F3-3FAE-4B6F-BF71-2569BC52F44B}" type="sibTrans" cxnId="{3CCC519B-3654-49C7-866D-91000212BC6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A305073-4AE3-4F5A-9103-E20EE30AA62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Инвестиционные расходы (без учета средств дорожного фонда) </a:t>
          </a:r>
        </a:p>
        <a:p>
          <a:pPr>
            <a:spcAft>
              <a:spcPct val="3500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287 586,3 тыс. рублей 18,4%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15828F25-D9DC-474E-BDB7-D0C96BB09D53}" type="parTrans" cxnId="{1AB39086-C25E-4ABE-878B-C30FE6484202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9C62FCB-D719-489F-AD23-B2692E2F13DF}" type="sibTrans" cxnId="{1AB39086-C25E-4ABE-878B-C30FE648420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A64F063-8E2B-4178-A591-FB7DC84F714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Другие вопросы в области национальной экономики </a:t>
          </a:r>
        </a:p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6 555,0 тыс. рублей </a:t>
          </a:r>
        </a:p>
        <a:p>
          <a:pPr>
            <a:spcAft>
              <a:spcPct val="3500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0,4%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0AA0458B-F171-4752-8952-9B01C6B0DB39}" type="parTrans" cxnId="{F718F0FC-62BE-416F-9ADA-B34C235F42C9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9C56CFB-41C2-42EC-BF79-8976EAE3D7E1}" type="sibTrans" cxnId="{F718F0FC-62BE-416F-9ADA-B34C235F42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B234536-2071-46C6-A491-AF4B1A3F9FE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Резервный фонд Администрации Октябрьского района </a:t>
          </a:r>
        </a:p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5 000,0 тыс. рублей 0,3%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11E86306-1FA3-4165-81CF-E5CFBAACAB41}" type="parTrans" cxnId="{94179C15-8BCE-4648-878D-2FDA92C3F688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E3D30F-5CA2-4829-8D39-76AE15AD5942}" type="sibTrans" cxnId="{94179C15-8BCE-4648-878D-2FDA92C3F6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A1BDBE-B799-45DE-8DF1-D0A56A293435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Нецелевая финансовая помощь бюджетам поселений        74 782,1тыс. рублей </a:t>
          </a:r>
        </a:p>
        <a:p>
          <a:pPr>
            <a:spcAft>
              <a:spcPct val="3500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4,8%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7FE7A46F-F120-46C2-8441-BB1D9BA17B40}" type="parTrans" cxnId="{D015EBAF-0B0F-4D0A-8F07-38D39946D720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358B0F7-9D28-4C8F-9C22-734A2FEDCC8D}" type="sibTrans" cxnId="{D015EBAF-0B0F-4D0A-8F07-38D39946D72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4FA42E0-3171-4CBA-9E87-E80A4C844FE3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Целевые мероприятия и иные расходы </a:t>
          </a:r>
        </a:p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62 599,9 тыс. рублей4,0%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8AB6F3CB-D047-4C8E-B920-0BDFB57A2588}" type="parTrans" cxnId="{D85264E3-9117-4119-B98B-48C5328DB343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ECB2E2B-7E53-417D-BCDE-DA522F6C8195}" type="sibTrans" cxnId="{D85264E3-9117-4119-B98B-48C5328DB34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8D7AA2-6A07-4029-958A-456C6A888F0B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Содержание органов местного самоуправления 79 773,3 тыс. рублей 5,1%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850BDB31-7899-47A8-8A8D-2651EE81DB1C}" type="parTrans" cxnId="{EE5ED6C8-3C2A-4568-8D0F-8E9F80CDB84E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E26D90B-22ED-4AB4-8D07-24D8137BEB98}" type="sibTrans" cxnId="{EE5ED6C8-3C2A-4568-8D0F-8E9F80CDB8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3913F27-E24C-40CD-AFE9-DDAE93138E32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Обеспечение жильем отдельных категорий граждан           38 644,3 тыс. рублей </a:t>
          </a:r>
        </a:p>
        <a:p>
          <a:pPr>
            <a:spcAft>
              <a:spcPct val="3500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2,5%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F986B101-2D04-4E3D-8735-12066002DCA2}" type="parTrans" cxnId="{67B53CC9-EAD6-4807-A826-60948956F288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B8E9DCB-886A-4917-B75A-D6CABEF1A2D5}" type="sibTrans" cxnId="{67B53CC9-EAD6-4807-A826-60948956F2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2F7232-50DC-44E8-9F5D-8FEEAEB86E33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Меры социальной поддержки отдельных категорий граждан         248 395,0 тыс. рублей </a:t>
          </a:r>
        </a:p>
        <a:p>
          <a:pPr>
            <a:spcAft>
              <a:spcPct val="3500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15,9%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A2E5F42E-C718-432A-8A41-71BF82BBE18E}" type="parTrans" cxnId="{452DE7E2-BFBD-4189-B0C1-D4F58042CF44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ADD2D1-68BE-4C39-A17E-3E7AC1D147F0}" type="sibTrans" cxnId="{452DE7E2-BFBD-4189-B0C1-D4F58042CF4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3B366E1-35BE-4501-9211-79E56F24F0B1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Содержание учреждений      723 634,9 тыс. рублей</a:t>
          </a:r>
        </a:p>
        <a:p>
          <a:pPr>
            <a:spcAft>
              <a:spcPct val="35000"/>
            </a:spcAft>
          </a:pP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46,4%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4199C120-FE21-41AC-9A33-F6885A63D66E}" type="parTrans" cxnId="{1B2D08A9-FD2B-4C26-B84F-A6C6038E479D}">
      <dgm:prSet custT="1"/>
      <dgm:spPr/>
      <dgm:t>
        <a:bodyPr/>
        <a:lstStyle/>
        <a:p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4F022C-2B6F-4D5A-8949-0266BBDB6FAD}" type="sibTrans" cxnId="{1B2D08A9-FD2B-4C26-B84F-A6C6038E479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C4E895A-5CB6-4776-9D34-BC12EF08CF61}" type="pres">
      <dgm:prSet presAssocID="{1F8E4B7B-3190-492B-BA7B-9B52CE7D79B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672531-8C33-499F-A8B8-1F76FA72B8E1}" type="pres">
      <dgm:prSet presAssocID="{B179D74B-D7BA-4ED1-A72F-D0DA76E8417A}" presName="centerShape" presStyleLbl="node0" presStyleIdx="0" presStyleCnt="1" custScaleX="265065" custScaleY="193951" custLinFactNeighborX="0" custLinFactNeighborY="-605"/>
      <dgm:spPr/>
      <dgm:t>
        <a:bodyPr/>
        <a:lstStyle/>
        <a:p>
          <a:endParaRPr lang="ru-RU"/>
        </a:p>
      </dgm:t>
    </dgm:pt>
    <dgm:pt modelId="{2CB797D3-131D-4B40-8D1C-3C0BCCD4E26A}" type="pres">
      <dgm:prSet presAssocID="{607EE9E9-D002-42FE-B74D-D945412804DF}" presName="Name9" presStyleLbl="parChTrans1D2" presStyleIdx="0" presStyleCnt="10"/>
      <dgm:spPr/>
      <dgm:t>
        <a:bodyPr/>
        <a:lstStyle/>
        <a:p>
          <a:endParaRPr lang="ru-RU"/>
        </a:p>
      </dgm:t>
    </dgm:pt>
    <dgm:pt modelId="{9C4E9843-91FB-4B66-AD05-A718EA51A920}" type="pres">
      <dgm:prSet presAssocID="{607EE9E9-D002-42FE-B74D-D945412804DF}" presName="connTx" presStyleLbl="parChTrans1D2" presStyleIdx="0" presStyleCnt="10"/>
      <dgm:spPr/>
      <dgm:t>
        <a:bodyPr/>
        <a:lstStyle/>
        <a:p>
          <a:endParaRPr lang="ru-RU"/>
        </a:p>
      </dgm:t>
    </dgm:pt>
    <dgm:pt modelId="{9F81A141-1B04-4A03-B238-37F7A90993F2}" type="pres">
      <dgm:prSet presAssocID="{065A3735-5D80-4FA3-B867-379611BFBD38}" presName="node" presStyleLbl="node1" presStyleIdx="0" presStyleCnt="10" custScaleX="145447" custScaleY="145447" custRadScaleRad="106613" custRadScaleInc="-183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F81971-61A1-4CB0-8EEA-38BD69D84A68}" type="pres">
      <dgm:prSet presAssocID="{15828F25-D9DC-474E-BDB7-D0C96BB09D53}" presName="Name9" presStyleLbl="parChTrans1D2" presStyleIdx="1" presStyleCnt="10"/>
      <dgm:spPr/>
      <dgm:t>
        <a:bodyPr/>
        <a:lstStyle/>
        <a:p>
          <a:endParaRPr lang="ru-RU"/>
        </a:p>
      </dgm:t>
    </dgm:pt>
    <dgm:pt modelId="{40A4609C-9060-46DB-B6FB-91E6E6B2159D}" type="pres">
      <dgm:prSet presAssocID="{15828F25-D9DC-474E-BDB7-D0C96BB09D53}" presName="connTx" presStyleLbl="parChTrans1D2" presStyleIdx="1" presStyleCnt="10"/>
      <dgm:spPr/>
      <dgm:t>
        <a:bodyPr/>
        <a:lstStyle/>
        <a:p>
          <a:endParaRPr lang="ru-RU"/>
        </a:p>
      </dgm:t>
    </dgm:pt>
    <dgm:pt modelId="{B4689F4D-C616-4B5A-AB08-969AFEC6F29C}" type="pres">
      <dgm:prSet presAssocID="{5A305073-4AE3-4F5A-9103-E20EE30AA624}" presName="node" presStyleLbl="node1" presStyleIdx="1" presStyleCnt="10" custScaleX="164371" custScaleY="145447" custRadScaleRad="101793" custRadScaleInc="-63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99AA90-6398-4A9E-9C90-9A289D0B4ED1}" type="pres">
      <dgm:prSet presAssocID="{0AA0458B-F171-4752-8952-9B01C6B0DB39}" presName="Name9" presStyleLbl="parChTrans1D2" presStyleIdx="2" presStyleCnt="10"/>
      <dgm:spPr/>
      <dgm:t>
        <a:bodyPr/>
        <a:lstStyle/>
        <a:p>
          <a:endParaRPr lang="ru-RU"/>
        </a:p>
      </dgm:t>
    </dgm:pt>
    <dgm:pt modelId="{2AE10A3F-8376-4022-8435-7D23E2A99C52}" type="pres">
      <dgm:prSet presAssocID="{0AA0458B-F171-4752-8952-9B01C6B0DB39}" presName="connTx" presStyleLbl="parChTrans1D2" presStyleIdx="2" presStyleCnt="10"/>
      <dgm:spPr/>
      <dgm:t>
        <a:bodyPr/>
        <a:lstStyle/>
        <a:p>
          <a:endParaRPr lang="ru-RU"/>
        </a:p>
      </dgm:t>
    </dgm:pt>
    <dgm:pt modelId="{8E90EB8E-B405-4CFE-8B98-4A3730E11E4A}" type="pres">
      <dgm:prSet presAssocID="{2A64F063-8E2B-4178-A591-FB7DC84F714A}" presName="node" presStyleLbl="node1" presStyleIdx="2" presStyleCnt="10" custScaleX="145447" custScaleY="145447" custRadScaleRad="178210" custRadScaleInc="-607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3AFAD6-9784-476C-B26A-F6CCAEF2A753}" type="pres">
      <dgm:prSet presAssocID="{11E86306-1FA3-4165-81CF-E5CFBAACAB41}" presName="Name9" presStyleLbl="parChTrans1D2" presStyleIdx="3" presStyleCnt="10"/>
      <dgm:spPr/>
      <dgm:t>
        <a:bodyPr/>
        <a:lstStyle/>
        <a:p>
          <a:endParaRPr lang="ru-RU"/>
        </a:p>
      </dgm:t>
    </dgm:pt>
    <dgm:pt modelId="{6C400A76-512C-4622-ABC7-4A7262143CD7}" type="pres">
      <dgm:prSet presAssocID="{11E86306-1FA3-4165-81CF-E5CFBAACAB41}" presName="connTx" presStyleLbl="parChTrans1D2" presStyleIdx="3" presStyleCnt="10"/>
      <dgm:spPr/>
      <dgm:t>
        <a:bodyPr/>
        <a:lstStyle/>
        <a:p>
          <a:endParaRPr lang="ru-RU"/>
        </a:p>
      </dgm:t>
    </dgm:pt>
    <dgm:pt modelId="{30E7B6AA-B589-42F5-B263-2F67E7BFE06E}" type="pres">
      <dgm:prSet presAssocID="{1B234536-2071-46C6-A491-AF4B1A3F9FEB}" presName="node" presStyleLbl="node1" presStyleIdx="3" presStyleCnt="10" custScaleX="145447" custScaleY="145447" custRadScaleRad="127374" custRadScaleInc="-1158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E479B8-58DF-48DD-AC0B-D0C5FC6877CB}" type="pres">
      <dgm:prSet presAssocID="{7FE7A46F-F120-46C2-8441-BB1D9BA17B40}" presName="Name9" presStyleLbl="parChTrans1D2" presStyleIdx="4" presStyleCnt="10"/>
      <dgm:spPr/>
      <dgm:t>
        <a:bodyPr/>
        <a:lstStyle/>
        <a:p>
          <a:endParaRPr lang="ru-RU"/>
        </a:p>
      </dgm:t>
    </dgm:pt>
    <dgm:pt modelId="{6CEA8AA8-969F-4D16-AA37-493DEC7B2497}" type="pres">
      <dgm:prSet presAssocID="{7FE7A46F-F120-46C2-8441-BB1D9BA17B40}" presName="connTx" presStyleLbl="parChTrans1D2" presStyleIdx="4" presStyleCnt="10"/>
      <dgm:spPr/>
      <dgm:t>
        <a:bodyPr/>
        <a:lstStyle/>
        <a:p>
          <a:endParaRPr lang="ru-RU"/>
        </a:p>
      </dgm:t>
    </dgm:pt>
    <dgm:pt modelId="{A6529843-AF44-44C9-93DF-E3B0991FDD04}" type="pres">
      <dgm:prSet presAssocID="{C6A1BDBE-B799-45DE-8DF1-D0A56A293435}" presName="node" presStyleLbl="node1" presStyleIdx="4" presStyleCnt="10" custScaleX="145447" custScaleY="145447" custRadScaleRad="180954" custRadScaleInc="-154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B1C879-ADD1-46CE-9D67-364F5ECE1CD3}" type="pres">
      <dgm:prSet presAssocID="{8AB6F3CB-D047-4C8E-B920-0BDFB57A2588}" presName="Name9" presStyleLbl="parChTrans1D2" presStyleIdx="5" presStyleCnt="10"/>
      <dgm:spPr/>
      <dgm:t>
        <a:bodyPr/>
        <a:lstStyle/>
        <a:p>
          <a:endParaRPr lang="ru-RU"/>
        </a:p>
      </dgm:t>
    </dgm:pt>
    <dgm:pt modelId="{62ECBD28-2110-4395-8718-5D140BE52464}" type="pres">
      <dgm:prSet presAssocID="{8AB6F3CB-D047-4C8E-B920-0BDFB57A2588}" presName="connTx" presStyleLbl="parChTrans1D2" presStyleIdx="5" presStyleCnt="10"/>
      <dgm:spPr/>
      <dgm:t>
        <a:bodyPr/>
        <a:lstStyle/>
        <a:p>
          <a:endParaRPr lang="ru-RU"/>
        </a:p>
      </dgm:t>
    </dgm:pt>
    <dgm:pt modelId="{5A8679B6-7689-4D75-A7A5-C24CDE107484}" type="pres">
      <dgm:prSet presAssocID="{84FA42E0-3171-4CBA-9E87-E80A4C844FE3}" presName="node" presStyleLbl="node1" presStyleIdx="5" presStyleCnt="10" custScaleX="145447" custScaleY="145447" custRadScaleRad="98962" custRadScaleInc="-1827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A442AC-CDA8-474B-92EE-3D632F0EC957}" type="pres">
      <dgm:prSet presAssocID="{850BDB31-7899-47A8-8A8D-2651EE81DB1C}" presName="Name9" presStyleLbl="parChTrans1D2" presStyleIdx="6" presStyleCnt="10"/>
      <dgm:spPr/>
      <dgm:t>
        <a:bodyPr/>
        <a:lstStyle/>
        <a:p>
          <a:endParaRPr lang="ru-RU"/>
        </a:p>
      </dgm:t>
    </dgm:pt>
    <dgm:pt modelId="{B6C2774B-CEC3-4885-8925-9AD4E72E39CE}" type="pres">
      <dgm:prSet presAssocID="{850BDB31-7899-47A8-8A8D-2651EE81DB1C}" presName="connTx" presStyleLbl="parChTrans1D2" presStyleIdx="6" presStyleCnt="10"/>
      <dgm:spPr/>
      <dgm:t>
        <a:bodyPr/>
        <a:lstStyle/>
        <a:p>
          <a:endParaRPr lang="ru-RU"/>
        </a:p>
      </dgm:t>
    </dgm:pt>
    <dgm:pt modelId="{D418F6EB-147F-4047-B751-E8166DE58772}" type="pres">
      <dgm:prSet presAssocID="{948D7AA2-6A07-4029-958A-456C6A888F0B}" presName="node" presStyleLbl="node1" presStyleIdx="6" presStyleCnt="10" custScaleX="145447" custScaleY="145447" custRadScaleRad="99583" custRadScaleInc="-14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811FC-7971-4430-8A28-1798A91448B2}" type="pres">
      <dgm:prSet presAssocID="{F986B101-2D04-4E3D-8735-12066002DCA2}" presName="Name9" presStyleLbl="parChTrans1D2" presStyleIdx="7" presStyleCnt="10"/>
      <dgm:spPr/>
      <dgm:t>
        <a:bodyPr/>
        <a:lstStyle/>
        <a:p>
          <a:endParaRPr lang="ru-RU"/>
        </a:p>
      </dgm:t>
    </dgm:pt>
    <dgm:pt modelId="{DF6EDE72-0B1B-4A13-B586-C939D94F44B0}" type="pres">
      <dgm:prSet presAssocID="{F986B101-2D04-4E3D-8735-12066002DCA2}" presName="connTx" presStyleLbl="parChTrans1D2" presStyleIdx="7" presStyleCnt="10"/>
      <dgm:spPr/>
      <dgm:t>
        <a:bodyPr/>
        <a:lstStyle/>
        <a:p>
          <a:endParaRPr lang="ru-RU"/>
        </a:p>
      </dgm:t>
    </dgm:pt>
    <dgm:pt modelId="{B73BB58B-01B7-42F4-9905-9F1B2B2B2E86}" type="pres">
      <dgm:prSet presAssocID="{D3913F27-E24C-40CD-AFE9-DDAE93138E32}" presName="node" presStyleLbl="node1" presStyleIdx="7" presStyleCnt="10" custScaleX="145447" custScaleY="145447" custRadScaleRad="179110" custRadScaleInc="-471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211171-4868-4B1B-8C84-7AFE7DA92B72}" type="pres">
      <dgm:prSet presAssocID="{A2E5F42E-C718-432A-8A41-71BF82BBE18E}" presName="Name9" presStyleLbl="parChTrans1D2" presStyleIdx="8" presStyleCnt="10"/>
      <dgm:spPr/>
      <dgm:t>
        <a:bodyPr/>
        <a:lstStyle/>
        <a:p>
          <a:endParaRPr lang="ru-RU"/>
        </a:p>
      </dgm:t>
    </dgm:pt>
    <dgm:pt modelId="{5514A104-9BD3-4559-9BDA-E17D63A5FAED}" type="pres">
      <dgm:prSet presAssocID="{A2E5F42E-C718-432A-8A41-71BF82BBE18E}" presName="connTx" presStyleLbl="parChTrans1D2" presStyleIdx="8" presStyleCnt="10"/>
      <dgm:spPr/>
      <dgm:t>
        <a:bodyPr/>
        <a:lstStyle/>
        <a:p>
          <a:endParaRPr lang="ru-RU"/>
        </a:p>
      </dgm:t>
    </dgm:pt>
    <dgm:pt modelId="{9779251D-D94F-458D-8625-FA8430489ABD}" type="pres">
      <dgm:prSet presAssocID="{052F7232-50DC-44E8-9F5D-8FEEAEB86E33}" presName="node" presStyleLbl="node1" presStyleIdx="8" presStyleCnt="10" custScaleX="145447" custScaleY="145447" custRadScaleRad="146894" custRadScaleInc="-862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A04AD7-3C30-42FD-9169-981E636C19E5}" type="pres">
      <dgm:prSet presAssocID="{4199C120-FE21-41AC-9A33-F6885A63D66E}" presName="Name9" presStyleLbl="parChTrans1D2" presStyleIdx="9" presStyleCnt="10"/>
      <dgm:spPr/>
      <dgm:t>
        <a:bodyPr/>
        <a:lstStyle/>
        <a:p>
          <a:endParaRPr lang="ru-RU"/>
        </a:p>
      </dgm:t>
    </dgm:pt>
    <dgm:pt modelId="{ACABAC21-A12D-4CBC-B952-3A73C95768F1}" type="pres">
      <dgm:prSet presAssocID="{4199C120-FE21-41AC-9A33-F6885A63D66E}" presName="connTx" presStyleLbl="parChTrans1D2" presStyleIdx="9" presStyleCnt="10"/>
      <dgm:spPr/>
      <dgm:t>
        <a:bodyPr/>
        <a:lstStyle/>
        <a:p>
          <a:endParaRPr lang="ru-RU"/>
        </a:p>
      </dgm:t>
    </dgm:pt>
    <dgm:pt modelId="{21AB2C71-7445-44F1-88DA-8920B87614F7}" type="pres">
      <dgm:prSet presAssocID="{C3B366E1-35BE-4501-9211-79E56F24F0B1}" presName="node" presStyleLbl="node1" presStyleIdx="9" presStyleCnt="10" custScaleX="145447" custScaleY="145447" custRadScaleRad="182013" custRadScaleInc="-1429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CDAB28-315D-4236-A476-DFA283B93D79}" type="presOf" srcId="{5A305073-4AE3-4F5A-9103-E20EE30AA624}" destId="{B4689F4D-C616-4B5A-AB08-969AFEC6F29C}" srcOrd="0" destOrd="0" presId="urn:microsoft.com/office/officeart/2005/8/layout/radial1"/>
    <dgm:cxn modelId="{452DE7E2-BFBD-4189-B0C1-D4F58042CF44}" srcId="{B179D74B-D7BA-4ED1-A72F-D0DA76E8417A}" destId="{052F7232-50DC-44E8-9F5D-8FEEAEB86E33}" srcOrd="8" destOrd="0" parTransId="{A2E5F42E-C718-432A-8A41-71BF82BBE18E}" sibTransId="{71ADD2D1-68BE-4C39-A17E-3E7AC1D147F0}"/>
    <dgm:cxn modelId="{D85264E3-9117-4119-B98B-48C5328DB343}" srcId="{B179D74B-D7BA-4ED1-A72F-D0DA76E8417A}" destId="{84FA42E0-3171-4CBA-9E87-E80A4C844FE3}" srcOrd="5" destOrd="0" parTransId="{8AB6F3CB-D047-4C8E-B920-0BDFB57A2588}" sibTransId="{8ECB2E2B-7E53-417D-BCDE-DA522F6C8195}"/>
    <dgm:cxn modelId="{3ACF46E3-81FA-438A-AC9F-869E050E0BC2}" type="presOf" srcId="{A2E5F42E-C718-432A-8A41-71BF82BBE18E}" destId="{BC211171-4868-4B1B-8C84-7AFE7DA92B72}" srcOrd="0" destOrd="0" presId="urn:microsoft.com/office/officeart/2005/8/layout/radial1"/>
    <dgm:cxn modelId="{3CCC519B-3654-49C7-866D-91000212BC6A}" srcId="{B179D74B-D7BA-4ED1-A72F-D0DA76E8417A}" destId="{065A3735-5D80-4FA3-B867-379611BFBD38}" srcOrd="0" destOrd="0" parTransId="{607EE9E9-D002-42FE-B74D-D945412804DF}" sibTransId="{44CB75F3-3FAE-4B6F-BF71-2569BC52F44B}"/>
    <dgm:cxn modelId="{BA40801B-6F8E-48DF-AA7D-8DF4558A656F}" type="presOf" srcId="{15828F25-D9DC-474E-BDB7-D0C96BB09D53}" destId="{09F81971-61A1-4CB0-8EEA-38BD69D84A68}" srcOrd="0" destOrd="0" presId="urn:microsoft.com/office/officeart/2005/8/layout/radial1"/>
    <dgm:cxn modelId="{1E9A7DC7-6202-45C2-86C1-237CD28A2ACA}" type="presOf" srcId="{8AB6F3CB-D047-4C8E-B920-0BDFB57A2588}" destId="{1BB1C879-ADD1-46CE-9D67-364F5ECE1CD3}" srcOrd="0" destOrd="0" presId="urn:microsoft.com/office/officeart/2005/8/layout/radial1"/>
    <dgm:cxn modelId="{BA557D1A-7B10-484D-86D8-81F6F7CA80AF}" type="presOf" srcId="{1F8E4B7B-3190-492B-BA7B-9B52CE7D79BE}" destId="{FC4E895A-5CB6-4776-9D34-BC12EF08CF61}" srcOrd="0" destOrd="0" presId="urn:microsoft.com/office/officeart/2005/8/layout/radial1"/>
    <dgm:cxn modelId="{EA09CA83-915C-4E10-817D-131D2AD81289}" type="presOf" srcId="{607EE9E9-D002-42FE-B74D-D945412804DF}" destId="{2CB797D3-131D-4B40-8D1C-3C0BCCD4E26A}" srcOrd="0" destOrd="0" presId="urn:microsoft.com/office/officeart/2005/8/layout/radial1"/>
    <dgm:cxn modelId="{E9AE4F4E-3A59-4E7D-A8C0-22F3950433CD}" type="presOf" srcId="{11E86306-1FA3-4165-81CF-E5CFBAACAB41}" destId="{6C400A76-512C-4622-ABC7-4A7262143CD7}" srcOrd="1" destOrd="0" presId="urn:microsoft.com/office/officeart/2005/8/layout/radial1"/>
    <dgm:cxn modelId="{7655DC64-8482-4141-93F5-8D519CB2D159}" type="presOf" srcId="{4199C120-FE21-41AC-9A33-F6885A63D66E}" destId="{38A04AD7-3C30-42FD-9169-981E636C19E5}" srcOrd="0" destOrd="0" presId="urn:microsoft.com/office/officeart/2005/8/layout/radial1"/>
    <dgm:cxn modelId="{43189459-8115-4889-A2D6-14B8D04F4080}" type="presOf" srcId="{7FE7A46F-F120-46C2-8441-BB1D9BA17B40}" destId="{6CE479B8-58DF-48DD-AC0B-D0C5FC6877CB}" srcOrd="0" destOrd="0" presId="urn:microsoft.com/office/officeart/2005/8/layout/radial1"/>
    <dgm:cxn modelId="{6D6278AB-D84E-4017-91F5-351B059818D7}" type="presOf" srcId="{607EE9E9-D002-42FE-B74D-D945412804DF}" destId="{9C4E9843-91FB-4B66-AD05-A718EA51A920}" srcOrd="1" destOrd="0" presId="urn:microsoft.com/office/officeart/2005/8/layout/radial1"/>
    <dgm:cxn modelId="{13239CE9-A9D4-4F49-A13C-9919904AE0F6}" type="presOf" srcId="{15828F25-D9DC-474E-BDB7-D0C96BB09D53}" destId="{40A4609C-9060-46DB-B6FB-91E6E6B2159D}" srcOrd="1" destOrd="0" presId="urn:microsoft.com/office/officeart/2005/8/layout/radial1"/>
    <dgm:cxn modelId="{BD66AF89-518D-4D13-A187-C0C49287D027}" type="presOf" srcId="{052F7232-50DC-44E8-9F5D-8FEEAEB86E33}" destId="{9779251D-D94F-458D-8625-FA8430489ABD}" srcOrd="0" destOrd="0" presId="urn:microsoft.com/office/officeart/2005/8/layout/radial1"/>
    <dgm:cxn modelId="{0111B969-1FBA-4A74-9B43-5C32D06D0411}" type="presOf" srcId="{84FA42E0-3171-4CBA-9E87-E80A4C844FE3}" destId="{5A8679B6-7689-4D75-A7A5-C24CDE107484}" srcOrd="0" destOrd="0" presId="urn:microsoft.com/office/officeart/2005/8/layout/radial1"/>
    <dgm:cxn modelId="{F011814D-0DE6-4596-998C-7232A6219EF6}" type="presOf" srcId="{850BDB31-7899-47A8-8A8D-2651EE81DB1C}" destId="{A5A442AC-CDA8-474B-92EE-3D632F0EC957}" srcOrd="0" destOrd="0" presId="urn:microsoft.com/office/officeart/2005/8/layout/radial1"/>
    <dgm:cxn modelId="{4D79AC91-035C-4C94-8770-D262E2EAA9FC}" type="presOf" srcId="{948D7AA2-6A07-4029-958A-456C6A888F0B}" destId="{D418F6EB-147F-4047-B751-E8166DE58772}" srcOrd="0" destOrd="0" presId="urn:microsoft.com/office/officeart/2005/8/layout/radial1"/>
    <dgm:cxn modelId="{99B5CCFF-7111-48AC-BC84-A9F49DD5BC60}" type="presOf" srcId="{F986B101-2D04-4E3D-8735-12066002DCA2}" destId="{E5D811FC-7971-4430-8A28-1798A91448B2}" srcOrd="0" destOrd="0" presId="urn:microsoft.com/office/officeart/2005/8/layout/radial1"/>
    <dgm:cxn modelId="{391DC4C8-5E39-4B36-BC90-0B7C287F8DC6}" type="presOf" srcId="{4199C120-FE21-41AC-9A33-F6885A63D66E}" destId="{ACABAC21-A12D-4CBC-B952-3A73C95768F1}" srcOrd="1" destOrd="0" presId="urn:microsoft.com/office/officeart/2005/8/layout/radial1"/>
    <dgm:cxn modelId="{EE5ED6C8-3C2A-4568-8D0F-8E9F80CDB84E}" srcId="{B179D74B-D7BA-4ED1-A72F-D0DA76E8417A}" destId="{948D7AA2-6A07-4029-958A-456C6A888F0B}" srcOrd="6" destOrd="0" parTransId="{850BDB31-7899-47A8-8A8D-2651EE81DB1C}" sibTransId="{5E26D90B-22ED-4AB4-8D07-24D8137BEB98}"/>
    <dgm:cxn modelId="{FB20F822-177B-4BA5-8D63-A940CF701DD6}" srcId="{1F8E4B7B-3190-492B-BA7B-9B52CE7D79BE}" destId="{B179D74B-D7BA-4ED1-A72F-D0DA76E8417A}" srcOrd="0" destOrd="0" parTransId="{2593081F-B3F6-458C-9839-9366C7AB704F}" sibTransId="{C467CE14-FCF4-4A26-A9B5-33DBF19BA512}"/>
    <dgm:cxn modelId="{1AB39086-C25E-4ABE-878B-C30FE6484202}" srcId="{B179D74B-D7BA-4ED1-A72F-D0DA76E8417A}" destId="{5A305073-4AE3-4F5A-9103-E20EE30AA624}" srcOrd="1" destOrd="0" parTransId="{15828F25-D9DC-474E-BDB7-D0C96BB09D53}" sibTransId="{E9C62FCB-D719-489F-AD23-B2692E2F13DF}"/>
    <dgm:cxn modelId="{94179C15-8BCE-4648-878D-2FDA92C3F688}" srcId="{B179D74B-D7BA-4ED1-A72F-D0DA76E8417A}" destId="{1B234536-2071-46C6-A491-AF4B1A3F9FEB}" srcOrd="3" destOrd="0" parTransId="{11E86306-1FA3-4165-81CF-E5CFBAACAB41}" sibTransId="{1EE3D30F-5CA2-4829-8D39-76AE15AD5942}"/>
    <dgm:cxn modelId="{B9774E65-E7B5-46D6-BB36-4CBB14C006FF}" type="presOf" srcId="{B179D74B-D7BA-4ED1-A72F-D0DA76E8417A}" destId="{22672531-8C33-499F-A8B8-1F76FA72B8E1}" srcOrd="0" destOrd="0" presId="urn:microsoft.com/office/officeart/2005/8/layout/radial1"/>
    <dgm:cxn modelId="{45794F23-4D72-4CC6-9876-BD0349FB0272}" type="presOf" srcId="{D3913F27-E24C-40CD-AFE9-DDAE93138E32}" destId="{B73BB58B-01B7-42F4-9905-9F1B2B2B2E86}" srcOrd="0" destOrd="0" presId="urn:microsoft.com/office/officeart/2005/8/layout/radial1"/>
    <dgm:cxn modelId="{06EF4E22-1112-4261-B187-A77557CCA008}" type="presOf" srcId="{0AA0458B-F171-4752-8952-9B01C6B0DB39}" destId="{9A99AA90-6398-4A9E-9C90-9A289D0B4ED1}" srcOrd="0" destOrd="0" presId="urn:microsoft.com/office/officeart/2005/8/layout/radial1"/>
    <dgm:cxn modelId="{F8297B93-34B9-4CA9-AC5D-9566195A3865}" type="presOf" srcId="{065A3735-5D80-4FA3-B867-379611BFBD38}" destId="{9F81A141-1B04-4A03-B238-37F7A90993F2}" srcOrd="0" destOrd="0" presId="urn:microsoft.com/office/officeart/2005/8/layout/radial1"/>
    <dgm:cxn modelId="{3AD6D3D0-38CB-4B64-A7B3-02B9B0ED4EE3}" type="presOf" srcId="{C3B366E1-35BE-4501-9211-79E56F24F0B1}" destId="{21AB2C71-7445-44F1-88DA-8920B87614F7}" srcOrd="0" destOrd="0" presId="urn:microsoft.com/office/officeart/2005/8/layout/radial1"/>
    <dgm:cxn modelId="{D015EBAF-0B0F-4D0A-8F07-38D39946D720}" srcId="{B179D74B-D7BA-4ED1-A72F-D0DA76E8417A}" destId="{C6A1BDBE-B799-45DE-8DF1-D0A56A293435}" srcOrd="4" destOrd="0" parTransId="{7FE7A46F-F120-46C2-8441-BB1D9BA17B40}" sibTransId="{B358B0F7-9D28-4C8F-9C22-734A2FEDCC8D}"/>
    <dgm:cxn modelId="{D5244609-9439-40B1-BF21-59A44C5BFDAE}" type="presOf" srcId="{C6A1BDBE-B799-45DE-8DF1-D0A56A293435}" destId="{A6529843-AF44-44C9-93DF-E3B0991FDD04}" srcOrd="0" destOrd="0" presId="urn:microsoft.com/office/officeart/2005/8/layout/radial1"/>
    <dgm:cxn modelId="{1B2D08A9-FD2B-4C26-B84F-A6C6038E479D}" srcId="{B179D74B-D7BA-4ED1-A72F-D0DA76E8417A}" destId="{C3B366E1-35BE-4501-9211-79E56F24F0B1}" srcOrd="9" destOrd="0" parTransId="{4199C120-FE21-41AC-9A33-F6885A63D66E}" sibTransId="{AB4F022C-2B6F-4D5A-8949-0266BBDB6FAD}"/>
    <dgm:cxn modelId="{67B53CC9-EAD6-4807-A826-60948956F288}" srcId="{B179D74B-D7BA-4ED1-A72F-D0DA76E8417A}" destId="{D3913F27-E24C-40CD-AFE9-DDAE93138E32}" srcOrd="7" destOrd="0" parTransId="{F986B101-2D04-4E3D-8735-12066002DCA2}" sibTransId="{CB8E9DCB-886A-4917-B75A-D6CABEF1A2D5}"/>
    <dgm:cxn modelId="{D376D508-ADF9-46FC-A164-4269871277C6}" type="presOf" srcId="{8AB6F3CB-D047-4C8E-B920-0BDFB57A2588}" destId="{62ECBD28-2110-4395-8718-5D140BE52464}" srcOrd="1" destOrd="0" presId="urn:microsoft.com/office/officeart/2005/8/layout/radial1"/>
    <dgm:cxn modelId="{F718F0FC-62BE-416F-9ADA-B34C235F42C9}" srcId="{B179D74B-D7BA-4ED1-A72F-D0DA76E8417A}" destId="{2A64F063-8E2B-4178-A591-FB7DC84F714A}" srcOrd="2" destOrd="0" parTransId="{0AA0458B-F171-4752-8952-9B01C6B0DB39}" sibTransId="{D9C56CFB-41C2-42EC-BF79-8976EAE3D7E1}"/>
    <dgm:cxn modelId="{55027F70-CC8D-487E-A1D9-43F77457148F}" type="presOf" srcId="{7FE7A46F-F120-46C2-8441-BB1D9BA17B40}" destId="{6CEA8AA8-969F-4D16-AA37-493DEC7B2497}" srcOrd="1" destOrd="0" presId="urn:microsoft.com/office/officeart/2005/8/layout/radial1"/>
    <dgm:cxn modelId="{782BF602-3E0B-4660-86E7-37D3BF1EA7C0}" type="presOf" srcId="{850BDB31-7899-47A8-8A8D-2651EE81DB1C}" destId="{B6C2774B-CEC3-4885-8925-9AD4E72E39CE}" srcOrd="1" destOrd="0" presId="urn:microsoft.com/office/officeart/2005/8/layout/radial1"/>
    <dgm:cxn modelId="{5EA6CFF1-4856-444C-A8F5-061D62383179}" type="presOf" srcId="{F986B101-2D04-4E3D-8735-12066002DCA2}" destId="{DF6EDE72-0B1B-4A13-B586-C939D94F44B0}" srcOrd="1" destOrd="0" presId="urn:microsoft.com/office/officeart/2005/8/layout/radial1"/>
    <dgm:cxn modelId="{F61DB9D5-B402-4757-A25F-7B0A8BF12203}" type="presOf" srcId="{A2E5F42E-C718-432A-8A41-71BF82BBE18E}" destId="{5514A104-9BD3-4559-9BDA-E17D63A5FAED}" srcOrd="1" destOrd="0" presId="urn:microsoft.com/office/officeart/2005/8/layout/radial1"/>
    <dgm:cxn modelId="{768E5351-6918-4060-AC50-629DBF30600A}" type="presOf" srcId="{11E86306-1FA3-4165-81CF-E5CFBAACAB41}" destId="{D23AFAD6-9784-476C-B26A-F6CCAEF2A753}" srcOrd="0" destOrd="0" presId="urn:microsoft.com/office/officeart/2005/8/layout/radial1"/>
    <dgm:cxn modelId="{250B212B-36E7-4B8C-A14F-1B3883F2B38B}" type="presOf" srcId="{1B234536-2071-46C6-A491-AF4B1A3F9FEB}" destId="{30E7B6AA-B589-42F5-B263-2F67E7BFE06E}" srcOrd="0" destOrd="0" presId="urn:microsoft.com/office/officeart/2005/8/layout/radial1"/>
    <dgm:cxn modelId="{36A62753-1A2B-48AC-97D7-9E5E925242AE}" type="presOf" srcId="{0AA0458B-F171-4752-8952-9B01C6B0DB39}" destId="{2AE10A3F-8376-4022-8435-7D23E2A99C52}" srcOrd="1" destOrd="0" presId="urn:microsoft.com/office/officeart/2005/8/layout/radial1"/>
    <dgm:cxn modelId="{277B7D77-55D6-4676-8C59-036C19632EA2}" type="presOf" srcId="{2A64F063-8E2B-4178-A591-FB7DC84F714A}" destId="{8E90EB8E-B405-4CFE-8B98-4A3730E11E4A}" srcOrd="0" destOrd="0" presId="urn:microsoft.com/office/officeart/2005/8/layout/radial1"/>
    <dgm:cxn modelId="{44C05B4C-61BD-451F-9085-F0BCEA32C703}" type="presParOf" srcId="{FC4E895A-5CB6-4776-9D34-BC12EF08CF61}" destId="{22672531-8C33-499F-A8B8-1F76FA72B8E1}" srcOrd="0" destOrd="0" presId="urn:microsoft.com/office/officeart/2005/8/layout/radial1"/>
    <dgm:cxn modelId="{71D0D890-F809-4FB2-9411-A556971E5A5B}" type="presParOf" srcId="{FC4E895A-5CB6-4776-9D34-BC12EF08CF61}" destId="{2CB797D3-131D-4B40-8D1C-3C0BCCD4E26A}" srcOrd="1" destOrd="0" presId="urn:microsoft.com/office/officeart/2005/8/layout/radial1"/>
    <dgm:cxn modelId="{30FFD7E6-0AEB-4AF8-ACF8-2AEE8840AE4C}" type="presParOf" srcId="{2CB797D3-131D-4B40-8D1C-3C0BCCD4E26A}" destId="{9C4E9843-91FB-4B66-AD05-A718EA51A920}" srcOrd="0" destOrd="0" presId="urn:microsoft.com/office/officeart/2005/8/layout/radial1"/>
    <dgm:cxn modelId="{9C6AEFC0-9D03-4FAC-9970-F41813D87DD9}" type="presParOf" srcId="{FC4E895A-5CB6-4776-9D34-BC12EF08CF61}" destId="{9F81A141-1B04-4A03-B238-37F7A90993F2}" srcOrd="2" destOrd="0" presId="urn:microsoft.com/office/officeart/2005/8/layout/radial1"/>
    <dgm:cxn modelId="{A039F956-7F5F-44E0-9730-AE32B8ADDABD}" type="presParOf" srcId="{FC4E895A-5CB6-4776-9D34-BC12EF08CF61}" destId="{09F81971-61A1-4CB0-8EEA-38BD69D84A68}" srcOrd="3" destOrd="0" presId="urn:microsoft.com/office/officeart/2005/8/layout/radial1"/>
    <dgm:cxn modelId="{21C72078-CA85-4061-84D6-00E7F0A66762}" type="presParOf" srcId="{09F81971-61A1-4CB0-8EEA-38BD69D84A68}" destId="{40A4609C-9060-46DB-B6FB-91E6E6B2159D}" srcOrd="0" destOrd="0" presId="urn:microsoft.com/office/officeart/2005/8/layout/radial1"/>
    <dgm:cxn modelId="{2F0EDCA0-CACE-4251-BD37-6D2B9D121789}" type="presParOf" srcId="{FC4E895A-5CB6-4776-9D34-BC12EF08CF61}" destId="{B4689F4D-C616-4B5A-AB08-969AFEC6F29C}" srcOrd="4" destOrd="0" presId="urn:microsoft.com/office/officeart/2005/8/layout/radial1"/>
    <dgm:cxn modelId="{DE044417-E4D9-4E1F-A26E-D6FEC2C19B25}" type="presParOf" srcId="{FC4E895A-5CB6-4776-9D34-BC12EF08CF61}" destId="{9A99AA90-6398-4A9E-9C90-9A289D0B4ED1}" srcOrd="5" destOrd="0" presId="urn:microsoft.com/office/officeart/2005/8/layout/radial1"/>
    <dgm:cxn modelId="{367ECCBE-269C-41E4-A994-B65C96EBEC99}" type="presParOf" srcId="{9A99AA90-6398-4A9E-9C90-9A289D0B4ED1}" destId="{2AE10A3F-8376-4022-8435-7D23E2A99C52}" srcOrd="0" destOrd="0" presId="urn:microsoft.com/office/officeart/2005/8/layout/radial1"/>
    <dgm:cxn modelId="{BD4F2327-D13A-40E1-9967-42FCF67622E5}" type="presParOf" srcId="{FC4E895A-5CB6-4776-9D34-BC12EF08CF61}" destId="{8E90EB8E-B405-4CFE-8B98-4A3730E11E4A}" srcOrd="6" destOrd="0" presId="urn:microsoft.com/office/officeart/2005/8/layout/radial1"/>
    <dgm:cxn modelId="{E37B3763-3433-403F-825B-5EE5AF2254DC}" type="presParOf" srcId="{FC4E895A-5CB6-4776-9D34-BC12EF08CF61}" destId="{D23AFAD6-9784-476C-B26A-F6CCAEF2A753}" srcOrd="7" destOrd="0" presId="urn:microsoft.com/office/officeart/2005/8/layout/radial1"/>
    <dgm:cxn modelId="{70CDB5C0-4315-4CBD-85C7-5D0ED17E71B6}" type="presParOf" srcId="{D23AFAD6-9784-476C-B26A-F6CCAEF2A753}" destId="{6C400A76-512C-4622-ABC7-4A7262143CD7}" srcOrd="0" destOrd="0" presId="urn:microsoft.com/office/officeart/2005/8/layout/radial1"/>
    <dgm:cxn modelId="{A592A61C-9CC0-4C1F-AF2B-96ACE601C06C}" type="presParOf" srcId="{FC4E895A-5CB6-4776-9D34-BC12EF08CF61}" destId="{30E7B6AA-B589-42F5-B263-2F67E7BFE06E}" srcOrd="8" destOrd="0" presId="urn:microsoft.com/office/officeart/2005/8/layout/radial1"/>
    <dgm:cxn modelId="{E338D541-BA1D-4029-AD58-832BB1FEBD3F}" type="presParOf" srcId="{FC4E895A-5CB6-4776-9D34-BC12EF08CF61}" destId="{6CE479B8-58DF-48DD-AC0B-D0C5FC6877CB}" srcOrd="9" destOrd="0" presId="urn:microsoft.com/office/officeart/2005/8/layout/radial1"/>
    <dgm:cxn modelId="{A7FC0FF9-546C-43A9-B8E2-F57F165CF1C7}" type="presParOf" srcId="{6CE479B8-58DF-48DD-AC0B-D0C5FC6877CB}" destId="{6CEA8AA8-969F-4D16-AA37-493DEC7B2497}" srcOrd="0" destOrd="0" presId="urn:microsoft.com/office/officeart/2005/8/layout/radial1"/>
    <dgm:cxn modelId="{55F119F5-8381-4431-9E30-A91488176FDF}" type="presParOf" srcId="{FC4E895A-5CB6-4776-9D34-BC12EF08CF61}" destId="{A6529843-AF44-44C9-93DF-E3B0991FDD04}" srcOrd="10" destOrd="0" presId="urn:microsoft.com/office/officeart/2005/8/layout/radial1"/>
    <dgm:cxn modelId="{03777F11-38CE-41AA-AF27-B13837171558}" type="presParOf" srcId="{FC4E895A-5CB6-4776-9D34-BC12EF08CF61}" destId="{1BB1C879-ADD1-46CE-9D67-364F5ECE1CD3}" srcOrd="11" destOrd="0" presId="urn:microsoft.com/office/officeart/2005/8/layout/radial1"/>
    <dgm:cxn modelId="{32E50727-E3BC-419F-AD01-200A11225E97}" type="presParOf" srcId="{1BB1C879-ADD1-46CE-9D67-364F5ECE1CD3}" destId="{62ECBD28-2110-4395-8718-5D140BE52464}" srcOrd="0" destOrd="0" presId="urn:microsoft.com/office/officeart/2005/8/layout/radial1"/>
    <dgm:cxn modelId="{FAE6A49E-3F31-4D86-BFFD-4DD10449ABD8}" type="presParOf" srcId="{FC4E895A-5CB6-4776-9D34-BC12EF08CF61}" destId="{5A8679B6-7689-4D75-A7A5-C24CDE107484}" srcOrd="12" destOrd="0" presId="urn:microsoft.com/office/officeart/2005/8/layout/radial1"/>
    <dgm:cxn modelId="{BB0018DC-8D1B-40DE-BA8C-F34F961AB309}" type="presParOf" srcId="{FC4E895A-5CB6-4776-9D34-BC12EF08CF61}" destId="{A5A442AC-CDA8-474B-92EE-3D632F0EC957}" srcOrd="13" destOrd="0" presId="urn:microsoft.com/office/officeart/2005/8/layout/radial1"/>
    <dgm:cxn modelId="{96557797-B387-493B-96A8-693D2A3D2233}" type="presParOf" srcId="{A5A442AC-CDA8-474B-92EE-3D632F0EC957}" destId="{B6C2774B-CEC3-4885-8925-9AD4E72E39CE}" srcOrd="0" destOrd="0" presId="urn:microsoft.com/office/officeart/2005/8/layout/radial1"/>
    <dgm:cxn modelId="{6E0AE8D2-0E9A-463E-B85C-D773474BCA5A}" type="presParOf" srcId="{FC4E895A-5CB6-4776-9D34-BC12EF08CF61}" destId="{D418F6EB-147F-4047-B751-E8166DE58772}" srcOrd="14" destOrd="0" presId="urn:microsoft.com/office/officeart/2005/8/layout/radial1"/>
    <dgm:cxn modelId="{60630ECB-0F66-4A96-88C7-D14974AF94F5}" type="presParOf" srcId="{FC4E895A-5CB6-4776-9D34-BC12EF08CF61}" destId="{E5D811FC-7971-4430-8A28-1798A91448B2}" srcOrd="15" destOrd="0" presId="urn:microsoft.com/office/officeart/2005/8/layout/radial1"/>
    <dgm:cxn modelId="{1E5477C8-BE74-4181-A6AC-EF2228D19F5E}" type="presParOf" srcId="{E5D811FC-7971-4430-8A28-1798A91448B2}" destId="{DF6EDE72-0B1B-4A13-B586-C939D94F44B0}" srcOrd="0" destOrd="0" presId="urn:microsoft.com/office/officeart/2005/8/layout/radial1"/>
    <dgm:cxn modelId="{B71F70F3-85DE-4293-A77D-B30C5E5802C5}" type="presParOf" srcId="{FC4E895A-5CB6-4776-9D34-BC12EF08CF61}" destId="{B73BB58B-01B7-42F4-9905-9F1B2B2B2E86}" srcOrd="16" destOrd="0" presId="urn:microsoft.com/office/officeart/2005/8/layout/radial1"/>
    <dgm:cxn modelId="{056F96FF-72E0-4896-8E1B-3A25063FD02C}" type="presParOf" srcId="{FC4E895A-5CB6-4776-9D34-BC12EF08CF61}" destId="{BC211171-4868-4B1B-8C84-7AFE7DA92B72}" srcOrd="17" destOrd="0" presId="urn:microsoft.com/office/officeart/2005/8/layout/radial1"/>
    <dgm:cxn modelId="{C2C813E3-3833-47A5-9682-6E414D7486A3}" type="presParOf" srcId="{BC211171-4868-4B1B-8C84-7AFE7DA92B72}" destId="{5514A104-9BD3-4559-9BDA-E17D63A5FAED}" srcOrd="0" destOrd="0" presId="urn:microsoft.com/office/officeart/2005/8/layout/radial1"/>
    <dgm:cxn modelId="{53C19E8E-4581-435A-BD3D-A078862D8134}" type="presParOf" srcId="{FC4E895A-5CB6-4776-9D34-BC12EF08CF61}" destId="{9779251D-D94F-458D-8625-FA8430489ABD}" srcOrd="18" destOrd="0" presId="urn:microsoft.com/office/officeart/2005/8/layout/radial1"/>
    <dgm:cxn modelId="{F7F15935-6194-4385-A09A-61576EDE1BCE}" type="presParOf" srcId="{FC4E895A-5CB6-4776-9D34-BC12EF08CF61}" destId="{38A04AD7-3C30-42FD-9169-981E636C19E5}" srcOrd="19" destOrd="0" presId="urn:microsoft.com/office/officeart/2005/8/layout/radial1"/>
    <dgm:cxn modelId="{A6697A23-1DE4-458B-A41B-28F3235DA704}" type="presParOf" srcId="{38A04AD7-3C30-42FD-9169-981E636C19E5}" destId="{ACABAC21-A12D-4CBC-B952-3A73C95768F1}" srcOrd="0" destOrd="0" presId="urn:microsoft.com/office/officeart/2005/8/layout/radial1"/>
    <dgm:cxn modelId="{07640FAA-71BE-486D-A918-2F19708529E1}" type="presParOf" srcId="{FC4E895A-5CB6-4776-9D34-BC12EF08CF61}" destId="{21AB2C71-7445-44F1-88DA-8920B87614F7}" srcOrd="2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4B5313-4809-4CDD-8B2D-91645E1D4CD7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071C4F-2EE5-4090-8CFE-7BB01F6E3C8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noFill/>
        <a:ln w="47625"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ru-RU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Всего </a:t>
          </a:r>
        </a:p>
        <a:p>
          <a:pPr>
            <a:spcAft>
              <a:spcPts val="0"/>
            </a:spcAft>
          </a:pPr>
          <a:r>
            <a:rPr lang="ru-RU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1 522 468,8 </a:t>
          </a:r>
        </a:p>
        <a:p>
          <a:pPr>
            <a:spcAft>
              <a:spcPts val="0"/>
            </a:spcAft>
          </a:pPr>
          <a:r>
            <a:rPr lang="ru-RU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 рублей</a:t>
          </a:r>
          <a:endParaRPr lang="ru-RU" sz="3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53B782-686E-490C-BB5B-77749111CDE4}" type="parTrans" cxnId="{FAE2B613-9875-420D-9F13-62B04EAD18E2}">
      <dgm:prSet/>
      <dgm:spPr/>
      <dgm:t>
        <a:bodyPr/>
        <a:lstStyle/>
        <a:p>
          <a:endParaRPr lang="ru-RU"/>
        </a:p>
      </dgm:t>
    </dgm:pt>
    <dgm:pt modelId="{F4B4DDDA-7F89-4D39-94AB-659B47E95309}" type="sibTrans" cxnId="{FAE2B613-9875-420D-9F13-62B04EAD18E2}">
      <dgm:prSet/>
      <dgm:spPr/>
      <dgm:t>
        <a:bodyPr/>
        <a:lstStyle/>
        <a:p>
          <a:endParaRPr lang="ru-RU"/>
        </a:p>
      </dgm:t>
    </dgm:pt>
    <dgm:pt modelId="{7655AE95-F3C2-48BC-B276-AE080133FB07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Социальные программы    </a:t>
          </a:r>
        </a:p>
        <a:p>
          <a:pPr>
            <a:spcAft>
              <a:spcPts val="0"/>
            </a:spcAft>
          </a:pP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(1 263 374,5 тыс. рублей – 83,0%)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3C6EC2-41E6-4E44-9C38-FB98C41D88A7}" type="parTrans" cxnId="{6A87B7FB-0E06-463A-B48A-21F2710F92C7}">
      <dgm:prSet/>
      <dgm:spPr>
        <a:ln>
          <a:noFill/>
        </a:ln>
      </dgm:spPr>
      <dgm:t>
        <a:bodyPr/>
        <a:lstStyle/>
        <a:p>
          <a:endParaRPr lang="ru-RU" dirty="0"/>
        </a:p>
      </dgm:t>
    </dgm:pt>
    <dgm:pt modelId="{82CDAD82-8663-4340-9845-AC1162B7DA11}" type="sibTrans" cxnId="{6A87B7FB-0E06-463A-B48A-21F2710F92C7}">
      <dgm:prSet/>
      <dgm:spPr/>
      <dgm:t>
        <a:bodyPr/>
        <a:lstStyle/>
        <a:p>
          <a:endParaRPr lang="ru-RU"/>
        </a:p>
      </dgm:t>
    </dgm:pt>
    <dgm:pt modelId="{6551B8B5-A30F-4111-B7D5-33B8EAA0DA03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Сельское хозяйство и охрана окружающей среды (9 041,4 тыс. рублей – 0,6%)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E1966A2-4B45-4C2B-A033-4A725C6F052F}" type="parTrans" cxnId="{D4277A9D-104A-409C-BD00-CB24BC46C465}">
      <dgm:prSet/>
      <dgm:spPr>
        <a:ln>
          <a:noFill/>
        </a:ln>
      </dgm:spPr>
      <dgm:t>
        <a:bodyPr/>
        <a:lstStyle/>
        <a:p>
          <a:endParaRPr lang="ru-RU" dirty="0"/>
        </a:p>
      </dgm:t>
    </dgm:pt>
    <dgm:pt modelId="{7EDBA7A8-417C-4047-8BEB-106E8414B699}" type="sibTrans" cxnId="{D4277A9D-104A-409C-BD00-CB24BC46C465}">
      <dgm:prSet/>
      <dgm:spPr/>
      <dgm:t>
        <a:bodyPr/>
        <a:lstStyle/>
        <a:p>
          <a:endParaRPr lang="ru-RU"/>
        </a:p>
      </dgm:t>
    </dgm:pt>
    <dgm:pt modelId="{DBFD4557-630C-4288-811B-7B8CB87D6D92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00CCFF"/>
        </a:solidFill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Обеспечение жильем (38301,1 тыс. рублей – 2,5%)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54B52B2-B48D-4FFD-B82C-B544EE775D5A}" type="parTrans" cxnId="{4A993F0E-C134-4578-BCF5-9433D4720E1F}">
      <dgm:prSet/>
      <dgm:spPr>
        <a:ln>
          <a:noFill/>
        </a:ln>
      </dgm:spPr>
      <dgm:t>
        <a:bodyPr/>
        <a:lstStyle/>
        <a:p>
          <a:endParaRPr lang="ru-RU" dirty="0"/>
        </a:p>
      </dgm:t>
    </dgm:pt>
    <dgm:pt modelId="{9A1A1995-B1E4-48DD-B053-120D6F63BA58}" type="sibTrans" cxnId="{4A993F0E-C134-4578-BCF5-9433D4720E1F}">
      <dgm:prSet/>
      <dgm:spPr/>
      <dgm:t>
        <a:bodyPr/>
        <a:lstStyle/>
        <a:p>
          <a:endParaRPr lang="ru-RU"/>
        </a:p>
      </dgm:t>
    </dgm:pt>
    <dgm:pt modelId="{B3C88CCD-9B46-408D-A511-B410CA7D9358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Противодействие преступности и Пожарная безопасность (11456,6 тыс. рублей – 0,8%)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0E3EEBD-9DDC-4766-9CC4-9141D3C4F67F}" type="parTrans" cxnId="{D689EFCF-13A2-4BB0-AF99-6D74111884A8}">
      <dgm:prSet/>
      <dgm:spPr>
        <a:ln>
          <a:noFill/>
        </a:ln>
      </dgm:spPr>
      <dgm:t>
        <a:bodyPr/>
        <a:lstStyle/>
        <a:p>
          <a:endParaRPr lang="ru-RU" dirty="0"/>
        </a:p>
      </dgm:t>
    </dgm:pt>
    <dgm:pt modelId="{9021BEFD-7208-4264-B431-5128134A98E9}" type="sibTrans" cxnId="{D689EFCF-13A2-4BB0-AF99-6D74111884A8}">
      <dgm:prSet/>
      <dgm:spPr/>
      <dgm:t>
        <a:bodyPr/>
        <a:lstStyle/>
        <a:p>
          <a:endParaRPr lang="ru-RU"/>
        </a:p>
      </dgm:t>
    </dgm:pt>
    <dgm:pt modelId="{467C857C-9276-4273-82A2-7BA21252EED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00CCFF"/>
        </a:solidFill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Инфраструктурные программы                    (65 815,1 тыс. рублей – 4,3%)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1774AD-ABCE-47F9-85C0-4ED9F155BD6C}" type="parTrans" cxnId="{16014467-1248-4505-A479-919B0259EE46}">
      <dgm:prSet/>
      <dgm:spPr>
        <a:ln>
          <a:noFill/>
        </a:ln>
      </dgm:spPr>
      <dgm:t>
        <a:bodyPr/>
        <a:lstStyle/>
        <a:p>
          <a:endParaRPr lang="ru-RU"/>
        </a:p>
      </dgm:t>
    </dgm:pt>
    <dgm:pt modelId="{D29CE25B-91DF-4F6D-9B40-33B8E32DA89C}" type="sibTrans" cxnId="{16014467-1248-4505-A479-919B0259EE46}">
      <dgm:prSet/>
      <dgm:spPr/>
      <dgm:t>
        <a:bodyPr/>
        <a:lstStyle/>
        <a:p>
          <a:endParaRPr lang="ru-RU"/>
        </a:p>
      </dgm:t>
    </dgm:pt>
    <dgm:pt modelId="{7108C053-AF18-4A5E-A697-B9A026219B03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Экономическое развитие, развитие муниципального управления, Электронный муниципалитет, развитие </a:t>
          </a:r>
          <a:r>
            <a:rPr lang="ru-RU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ТОСов</a:t>
          </a:r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(47 848,9 тыс. рублей – 3,1%)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E71120-05A4-4E49-AAFA-7509948FC80E}" type="parTrans" cxnId="{A1C2D3AF-720B-46D0-B370-702103B4DFB4}">
      <dgm:prSet/>
      <dgm:spPr>
        <a:ln>
          <a:noFill/>
        </a:ln>
      </dgm:spPr>
      <dgm:t>
        <a:bodyPr/>
        <a:lstStyle/>
        <a:p>
          <a:endParaRPr lang="ru-RU" dirty="0"/>
        </a:p>
      </dgm:t>
    </dgm:pt>
    <dgm:pt modelId="{FEA286DD-0BB0-42AE-BA30-4EE66EC82B3E}" type="sibTrans" cxnId="{A1C2D3AF-720B-46D0-B370-702103B4DFB4}">
      <dgm:prSet/>
      <dgm:spPr/>
      <dgm:t>
        <a:bodyPr/>
        <a:lstStyle/>
        <a:p>
          <a:endParaRPr lang="ru-RU"/>
        </a:p>
      </dgm:t>
    </dgm:pt>
    <dgm:pt modelId="{49336F7E-FBF5-484E-BF88-4EC11E1405E1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FF0000"/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Финансы           (86 631,0 тыс. рублей – 5,7%)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C12345-705E-4FA4-96A9-438A1D0558A6}" type="parTrans" cxnId="{94823198-E49C-4638-AC8E-4AF031C0858B}">
      <dgm:prSet/>
      <dgm:spPr>
        <a:ln>
          <a:noFill/>
        </a:ln>
      </dgm:spPr>
      <dgm:t>
        <a:bodyPr/>
        <a:lstStyle/>
        <a:p>
          <a:endParaRPr lang="ru-RU"/>
        </a:p>
      </dgm:t>
    </dgm:pt>
    <dgm:pt modelId="{254F274C-C37E-48F0-8AAE-712981C79DCA}" type="sibTrans" cxnId="{94823198-E49C-4638-AC8E-4AF031C0858B}">
      <dgm:prSet/>
      <dgm:spPr/>
      <dgm:t>
        <a:bodyPr/>
        <a:lstStyle/>
        <a:p>
          <a:endParaRPr lang="ru-RU"/>
        </a:p>
      </dgm:t>
    </dgm:pt>
    <dgm:pt modelId="{82EE99D0-C6DA-4ADD-85DD-E8ED6EFB85B5}" type="pres">
      <dgm:prSet presAssocID="{444B5313-4809-4CDD-8B2D-91645E1D4CD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67DC0E-96A8-4E72-810A-0B427F50BC69}" type="pres">
      <dgm:prSet presAssocID="{0A071C4F-2EE5-4090-8CFE-7BB01F6E3C8A}" presName="centerShape" presStyleLbl="node0" presStyleIdx="0" presStyleCnt="1" custScaleX="660645" custScaleY="440430"/>
      <dgm:spPr/>
      <dgm:t>
        <a:bodyPr/>
        <a:lstStyle/>
        <a:p>
          <a:endParaRPr lang="ru-RU"/>
        </a:p>
      </dgm:t>
    </dgm:pt>
    <dgm:pt modelId="{4EF57961-3853-4D5F-B10E-33AFA07F4623}" type="pres">
      <dgm:prSet presAssocID="{1E3C6EC2-41E6-4E44-9C38-FB98C41D88A7}" presName="Name9" presStyleLbl="parChTrans1D2" presStyleIdx="0" presStyleCnt="7"/>
      <dgm:spPr/>
      <dgm:t>
        <a:bodyPr/>
        <a:lstStyle/>
        <a:p>
          <a:endParaRPr lang="ru-RU"/>
        </a:p>
      </dgm:t>
    </dgm:pt>
    <dgm:pt modelId="{703CD5A1-297A-4493-B94F-9B8982BC2C64}" type="pres">
      <dgm:prSet presAssocID="{1E3C6EC2-41E6-4E44-9C38-FB98C41D88A7}" presName="connTx" presStyleLbl="parChTrans1D2" presStyleIdx="0" presStyleCnt="7"/>
      <dgm:spPr/>
      <dgm:t>
        <a:bodyPr/>
        <a:lstStyle/>
        <a:p>
          <a:endParaRPr lang="ru-RU"/>
        </a:p>
      </dgm:t>
    </dgm:pt>
    <dgm:pt modelId="{C46B9E31-8C1B-47BC-B976-41FAF66CB63A}" type="pres">
      <dgm:prSet presAssocID="{7655AE95-F3C2-48BC-B276-AE080133FB07}" presName="node" presStyleLbl="node1" presStyleIdx="0" presStyleCnt="7" custScaleX="173923" custScaleY="115949" custRadScaleRad="94394" custRadScaleInc="111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E2188A-9592-4766-ADC3-DE371B2C770C}" type="pres">
      <dgm:prSet presAssocID="{FE1966A2-4B45-4C2B-A033-4A725C6F052F}" presName="Name9" presStyleLbl="parChTrans1D2" presStyleIdx="1" presStyleCnt="7"/>
      <dgm:spPr/>
      <dgm:t>
        <a:bodyPr/>
        <a:lstStyle/>
        <a:p>
          <a:endParaRPr lang="ru-RU"/>
        </a:p>
      </dgm:t>
    </dgm:pt>
    <dgm:pt modelId="{554478C1-08B9-4B66-9EA6-7298789DDAD8}" type="pres">
      <dgm:prSet presAssocID="{FE1966A2-4B45-4C2B-A033-4A725C6F052F}" presName="connTx" presStyleLbl="parChTrans1D2" presStyleIdx="1" presStyleCnt="7"/>
      <dgm:spPr/>
      <dgm:t>
        <a:bodyPr/>
        <a:lstStyle/>
        <a:p>
          <a:endParaRPr lang="ru-RU"/>
        </a:p>
      </dgm:t>
    </dgm:pt>
    <dgm:pt modelId="{4C9F2305-4C70-43EB-B1C1-D975A4DEBD40}" type="pres">
      <dgm:prSet presAssocID="{6551B8B5-A30F-4111-B7D5-33B8EAA0DA03}" presName="node" presStyleLbl="node1" presStyleIdx="1" presStyleCnt="7" custScaleX="208302" custScaleY="115949" custRadScaleRad="117543" custRadScaleInc="908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93BAB-88BE-4472-9287-CF52364267C1}" type="pres">
      <dgm:prSet presAssocID="{254B52B2-B48D-4FFD-B82C-B544EE775D5A}" presName="Name9" presStyleLbl="parChTrans1D2" presStyleIdx="2" presStyleCnt="7"/>
      <dgm:spPr/>
      <dgm:t>
        <a:bodyPr/>
        <a:lstStyle/>
        <a:p>
          <a:endParaRPr lang="ru-RU"/>
        </a:p>
      </dgm:t>
    </dgm:pt>
    <dgm:pt modelId="{C8ABE2F2-470E-4269-9E6E-7E8862828BDF}" type="pres">
      <dgm:prSet presAssocID="{254B52B2-B48D-4FFD-B82C-B544EE775D5A}" presName="connTx" presStyleLbl="parChTrans1D2" presStyleIdx="2" presStyleCnt="7"/>
      <dgm:spPr/>
      <dgm:t>
        <a:bodyPr/>
        <a:lstStyle/>
        <a:p>
          <a:endParaRPr lang="ru-RU"/>
        </a:p>
      </dgm:t>
    </dgm:pt>
    <dgm:pt modelId="{7F886C98-32B5-44E0-9E87-86D2B82F5809}" type="pres">
      <dgm:prSet presAssocID="{DBFD4557-630C-4288-811B-7B8CB87D6D92}" presName="node" presStyleLbl="node1" presStyleIdx="2" presStyleCnt="7" custScaleX="173923" custScaleY="115949" custRadScaleRad="122588" custRadScaleInc="188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0A7A2-E5DB-4325-84DF-38D65B00F131}" type="pres">
      <dgm:prSet presAssocID="{B0E3EEBD-9DDC-4766-9CC4-9141D3C4F67F}" presName="Name9" presStyleLbl="parChTrans1D2" presStyleIdx="3" presStyleCnt="7"/>
      <dgm:spPr/>
      <dgm:t>
        <a:bodyPr/>
        <a:lstStyle/>
        <a:p>
          <a:endParaRPr lang="ru-RU"/>
        </a:p>
      </dgm:t>
    </dgm:pt>
    <dgm:pt modelId="{CEF25641-08C7-45ED-AF2D-0659CD5D5836}" type="pres">
      <dgm:prSet presAssocID="{B0E3EEBD-9DDC-4766-9CC4-9141D3C4F67F}" presName="connTx" presStyleLbl="parChTrans1D2" presStyleIdx="3" presStyleCnt="7"/>
      <dgm:spPr/>
      <dgm:t>
        <a:bodyPr/>
        <a:lstStyle/>
        <a:p>
          <a:endParaRPr lang="ru-RU"/>
        </a:p>
      </dgm:t>
    </dgm:pt>
    <dgm:pt modelId="{F5154955-B90E-4F02-9517-71CF26EFDC69}" type="pres">
      <dgm:prSet presAssocID="{B3C88CCD-9B46-408D-A511-B410CA7D9358}" presName="node" presStyleLbl="node1" presStyleIdx="3" presStyleCnt="7" custScaleX="220308" custScaleY="115949" custRadScaleRad="111914" custRadScaleInc="365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2098A8-4661-4232-AE67-B1B290F0C00C}" type="pres">
      <dgm:prSet presAssocID="{D6E71120-05A4-4E49-AAFA-7509948FC80E}" presName="Name9" presStyleLbl="parChTrans1D2" presStyleIdx="4" presStyleCnt="7"/>
      <dgm:spPr/>
      <dgm:t>
        <a:bodyPr/>
        <a:lstStyle/>
        <a:p>
          <a:endParaRPr lang="ru-RU"/>
        </a:p>
      </dgm:t>
    </dgm:pt>
    <dgm:pt modelId="{DC1FBC19-179D-4BB7-AADC-8E8E4C0DF38D}" type="pres">
      <dgm:prSet presAssocID="{D6E71120-05A4-4E49-AAFA-7509948FC80E}" presName="connTx" presStyleLbl="parChTrans1D2" presStyleIdx="4" presStyleCnt="7"/>
      <dgm:spPr/>
      <dgm:t>
        <a:bodyPr/>
        <a:lstStyle/>
        <a:p>
          <a:endParaRPr lang="ru-RU"/>
        </a:p>
      </dgm:t>
    </dgm:pt>
    <dgm:pt modelId="{3299F391-6914-4E80-8200-C9B5C6EF3CA1}" type="pres">
      <dgm:prSet presAssocID="{7108C053-AF18-4A5E-A697-B9A026219B03}" presName="node" presStyleLbl="node1" presStyleIdx="4" presStyleCnt="7" custScaleX="267001" custScaleY="139578" custRadScaleRad="83292" custRadScaleInc="-132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1DF1F8-FC21-408C-94F2-F835BF623C63}" type="pres">
      <dgm:prSet presAssocID="{9EC12345-705E-4FA4-96A9-438A1D0558A6}" presName="Name9" presStyleLbl="parChTrans1D2" presStyleIdx="5" presStyleCnt="7"/>
      <dgm:spPr/>
      <dgm:t>
        <a:bodyPr/>
        <a:lstStyle/>
        <a:p>
          <a:endParaRPr lang="ru-RU"/>
        </a:p>
      </dgm:t>
    </dgm:pt>
    <dgm:pt modelId="{56A6791E-CA58-48BF-80F7-F18CC66CF3D8}" type="pres">
      <dgm:prSet presAssocID="{9EC12345-705E-4FA4-96A9-438A1D0558A6}" presName="connTx" presStyleLbl="parChTrans1D2" presStyleIdx="5" presStyleCnt="7"/>
      <dgm:spPr/>
      <dgm:t>
        <a:bodyPr/>
        <a:lstStyle/>
        <a:p>
          <a:endParaRPr lang="ru-RU"/>
        </a:p>
      </dgm:t>
    </dgm:pt>
    <dgm:pt modelId="{5DE12CA8-41F3-43E4-BEEA-057D8915BBA6}" type="pres">
      <dgm:prSet presAssocID="{49336F7E-FBF5-484E-BF88-4EC11E1405E1}" presName="node" presStyleLbl="node1" presStyleIdx="5" presStyleCnt="7" custScaleX="173923" custScaleY="115949" custRadScaleRad="132036" custRadScaleInc="913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0189BF-CEF4-4FC2-8E91-197C73A965EA}" type="pres">
      <dgm:prSet presAssocID="{9B1774AD-ABCE-47F9-85C0-4ED9F155BD6C}" presName="Name9" presStyleLbl="parChTrans1D2" presStyleIdx="6" presStyleCnt="7"/>
      <dgm:spPr/>
      <dgm:t>
        <a:bodyPr/>
        <a:lstStyle/>
        <a:p>
          <a:endParaRPr lang="ru-RU"/>
        </a:p>
      </dgm:t>
    </dgm:pt>
    <dgm:pt modelId="{23348D7B-E0F0-4549-A042-51903F990C07}" type="pres">
      <dgm:prSet presAssocID="{9B1774AD-ABCE-47F9-85C0-4ED9F155BD6C}" presName="connTx" presStyleLbl="parChTrans1D2" presStyleIdx="6" presStyleCnt="7"/>
      <dgm:spPr/>
      <dgm:t>
        <a:bodyPr/>
        <a:lstStyle/>
        <a:p>
          <a:endParaRPr lang="ru-RU"/>
        </a:p>
      </dgm:t>
    </dgm:pt>
    <dgm:pt modelId="{70E791B4-0490-499E-B0FB-B6283DAB0F06}" type="pres">
      <dgm:prSet presAssocID="{467C857C-9276-4273-82A2-7BA21252EEDA}" presName="node" presStyleLbl="node1" presStyleIdx="6" presStyleCnt="7" custScaleX="196883" custScaleY="115949" custRadScaleRad="98103" custRadScaleInc="484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82DE36-5B65-49CE-B99F-EA227BCA79A3}" type="presOf" srcId="{444B5313-4809-4CDD-8B2D-91645E1D4CD7}" destId="{82EE99D0-C6DA-4ADD-85DD-E8ED6EFB85B5}" srcOrd="0" destOrd="0" presId="urn:microsoft.com/office/officeart/2005/8/layout/radial1"/>
    <dgm:cxn modelId="{A6B38C08-A4C2-4F41-88F4-D75172437F1C}" type="presOf" srcId="{467C857C-9276-4273-82A2-7BA21252EEDA}" destId="{70E791B4-0490-499E-B0FB-B6283DAB0F06}" srcOrd="0" destOrd="0" presId="urn:microsoft.com/office/officeart/2005/8/layout/radial1"/>
    <dgm:cxn modelId="{6D41ED38-A33A-40C1-9431-97088369163C}" type="presOf" srcId="{9EC12345-705E-4FA4-96A9-438A1D0558A6}" destId="{D61DF1F8-FC21-408C-94F2-F835BF623C63}" srcOrd="0" destOrd="0" presId="urn:microsoft.com/office/officeart/2005/8/layout/radial1"/>
    <dgm:cxn modelId="{3369FA2C-9B48-42BF-B623-4C08395589C5}" type="presOf" srcId="{B0E3EEBD-9DDC-4766-9CC4-9141D3C4F67F}" destId="{CEF25641-08C7-45ED-AF2D-0659CD5D5836}" srcOrd="1" destOrd="0" presId="urn:microsoft.com/office/officeart/2005/8/layout/radial1"/>
    <dgm:cxn modelId="{B0035D8C-E7F1-4618-A6F2-2105EDF3EFE5}" type="presOf" srcId="{6551B8B5-A30F-4111-B7D5-33B8EAA0DA03}" destId="{4C9F2305-4C70-43EB-B1C1-D975A4DEBD40}" srcOrd="0" destOrd="0" presId="urn:microsoft.com/office/officeart/2005/8/layout/radial1"/>
    <dgm:cxn modelId="{94823198-E49C-4638-AC8E-4AF031C0858B}" srcId="{0A071C4F-2EE5-4090-8CFE-7BB01F6E3C8A}" destId="{49336F7E-FBF5-484E-BF88-4EC11E1405E1}" srcOrd="5" destOrd="0" parTransId="{9EC12345-705E-4FA4-96A9-438A1D0558A6}" sibTransId="{254F274C-C37E-48F0-8AAE-712981C79DCA}"/>
    <dgm:cxn modelId="{FAE2B613-9875-420D-9F13-62B04EAD18E2}" srcId="{444B5313-4809-4CDD-8B2D-91645E1D4CD7}" destId="{0A071C4F-2EE5-4090-8CFE-7BB01F6E3C8A}" srcOrd="0" destOrd="0" parTransId="{3053B782-686E-490C-BB5B-77749111CDE4}" sibTransId="{F4B4DDDA-7F89-4D39-94AB-659B47E95309}"/>
    <dgm:cxn modelId="{4A993F0E-C134-4578-BCF5-9433D4720E1F}" srcId="{0A071C4F-2EE5-4090-8CFE-7BB01F6E3C8A}" destId="{DBFD4557-630C-4288-811B-7B8CB87D6D92}" srcOrd="2" destOrd="0" parTransId="{254B52B2-B48D-4FFD-B82C-B544EE775D5A}" sibTransId="{9A1A1995-B1E4-48DD-B053-120D6F63BA58}"/>
    <dgm:cxn modelId="{D689EFCF-13A2-4BB0-AF99-6D74111884A8}" srcId="{0A071C4F-2EE5-4090-8CFE-7BB01F6E3C8A}" destId="{B3C88CCD-9B46-408D-A511-B410CA7D9358}" srcOrd="3" destOrd="0" parTransId="{B0E3EEBD-9DDC-4766-9CC4-9141D3C4F67F}" sibTransId="{9021BEFD-7208-4264-B431-5128134A98E9}"/>
    <dgm:cxn modelId="{24A97474-88F5-48CC-94FB-95B4550CA987}" type="presOf" srcId="{7108C053-AF18-4A5E-A697-B9A026219B03}" destId="{3299F391-6914-4E80-8200-C9B5C6EF3CA1}" srcOrd="0" destOrd="0" presId="urn:microsoft.com/office/officeart/2005/8/layout/radial1"/>
    <dgm:cxn modelId="{B86D8EFC-6F05-4ABA-9542-E7BF941D1017}" type="presOf" srcId="{D6E71120-05A4-4E49-AAFA-7509948FC80E}" destId="{DC1FBC19-179D-4BB7-AADC-8E8E4C0DF38D}" srcOrd="1" destOrd="0" presId="urn:microsoft.com/office/officeart/2005/8/layout/radial1"/>
    <dgm:cxn modelId="{235D4A0B-7302-481F-A092-BFDA4E7B3C87}" type="presOf" srcId="{B0E3EEBD-9DDC-4766-9CC4-9141D3C4F67F}" destId="{CD50A7A2-E5DB-4325-84DF-38D65B00F131}" srcOrd="0" destOrd="0" presId="urn:microsoft.com/office/officeart/2005/8/layout/radial1"/>
    <dgm:cxn modelId="{A48E6A17-FAA8-41ED-B767-A8584C86FED3}" type="presOf" srcId="{9B1774AD-ABCE-47F9-85C0-4ED9F155BD6C}" destId="{450189BF-CEF4-4FC2-8E91-197C73A965EA}" srcOrd="0" destOrd="0" presId="urn:microsoft.com/office/officeart/2005/8/layout/radial1"/>
    <dgm:cxn modelId="{DAD63AEB-B175-440C-9AC9-8ABDFB1637F5}" type="presOf" srcId="{9EC12345-705E-4FA4-96A9-438A1D0558A6}" destId="{56A6791E-CA58-48BF-80F7-F18CC66CF3D8}" srcOrd="1" destOrd="0" presId="urn:microsoft.com/office/officeart/2005/8/layout/radial1"/>
    <dgm:cxn modelId="{16014467-1248-4505-A479-919B0259EE46}" srcId="{0A071C4F-2EE5-4090-8CFE-7BB01F6E3C8A}" destId="{467C857C-9276-4273-82A2-7BA21252EEDA}" srcOrd="6" destOrd="0" parTransId="{9B1774AD-ABCE-47F9-85C0-4ED9F155BD6C}" sibTransId="{D29CE25B-91DF-4F6D-9B40-33B8E32DA89C}"/>
    <dgm:cxn modelId="{34805DF4-87A0-4D89-BD1E-5DE4BBFC21A7}" type="presOf" srcId="{254B52B2-B48D-4FFD-B82C-B544EE775D5A}" destId="{C8ABE2F2-470E-4269-9E6E-7E8862828BDF}" srcOrd="1" destOrd="0" presId="urn:microsoft.com/office/officeart/2005/8/layout/radial1"/>
    <dgm:cxn modelId="{6A87B7FB-0E06-463A-B48A-21F2710F92C7}" srcId="{0A071C4F-2EE5-4090-8CFE-7BB01F6E3C8A}" destId="{7655AE95-F3C2-48BC-B276-AE080133FB07}" srcOrd="0" destOrd="0" parTransId="{1E3C6EC2-41E6-4E44-9C38-FB98C41D88A7}" sibTransId="{82CDAD82-8663-4340-9845-AC1162B7DA11}"/>
    <dgm:cxn modelId="{1317ECE6-F4A6-4141-BDAC-65AE4A8E1FDC}" type="presOf" srcId="{1E3C6EC2-41E6-4E44-9C38-FB98C41D88A7}" destId="{703CD5A1-297A-4493-B94F-9B8982BC2C64}" srcOrd="1" destOrd="0" presId="urn:microsoft.com/office/officeart/2005/8/layout/radial1"/>
    <dgm:cxn modelId="{0E770BFC-7B3B-48D9-8BA8-628014F6C440}" type="presOf" srcId="{DBFD4557-630C-4288-811B-7B8CB87D6D92}" destId="{7F886C98-32B5-44E0-9E87-86D2B82F5809}" srcOrd="0" destOrd="0" presId="urn:microsoft.com/office/officeart/2005/8/layout/radial1"/>
    <dgm:cxn modelId="{BC29D257-FE9B-4BD1-8322-69EBCC1149EA}" type="presOf" srcId="{B3C88CCD-9B46-408D-A511-B410CA7D9358}" destId="{F5154955-B90E-4F02-9517-71CF26EFDC69}" srcOrd="0" destOrd="0" presId="urn:microsoft.com/office/officeart/2005/8/layout/radial1"/>
    <dgm:cxn modelId="{8A913B98-3C16-47F3-8AF8-3F76AE84B670}" type="presOf" srcId="{49336F7E-FBF5-484E-BF88-4EC11E1405E1}" destId="{5DE12CA8-41F3-43E4-BEEA-057D8915BBA6}" srcOrd="0" destOrd="0" presId="urn:microsoft.com/office/officeart/2005/8/layout/radial1"/>
    <dgm:cxn modelId="{4342DC8F-0DEC-4D01-9280-8ADB4FC8C48D}" type="presOf" srcId="{254B52B2-B48D-4FFD-B82C-B544EE775D5A}" destId="{1CD93BAB-88BE-4472-9287-CF52364267C1}" srcOrd="0" destOrd="0" presId="urn:microsoft.com/office/officeart/2005/8/layout/radial1"/>
    <dgm:cxn modelId="{AE1EBA7D-C854-469E-BD5B-F825782B35C5}" type="presOf" srcId="{9B1774AD-ABCE-47F9-85C0-4ED9F155BD6C}" destId="{23348D7B-E0F0-4549-A042-51903F990C07}" srcOrd="1" destOrd="0" presId="urn:microsoft.com/office/officeart/2005/8/layout/radial1"/>
    <dgm:cxn modelId="{9808B036-B86F-4F19-AE7E-5FCD30268DAA}" type="presOf" srcId="{1E3C6EC2-41E6-4E44-9C38-FB98C41D88A7}" destId="{4EF57961-3853-4D5F-B10E-33AFA07F4623}" srcOrd="0" destOrd="0" presId="urn:microsoft.com/office/officeart/2005/8/layout/radial1"/>
    <dgm:cxn modelId="{94C8AAFD-22B3-4D83-86A3-299366BD4E1E}" type="presOf" srcId="{FE1966A2-4B45-4C2B-A033-4A725C6F052F}" destId="{9FE2188A-9592-4766-ADC3-DE371B2C770C}" srcOrd="0" destOrd="0" presId="urn:microsoft.com/office/officeart/2005/8/layout/radial1"/>
    <dgm:cxn modelId="{AD381189-FA8C-4DA9-9D92-8D1F0C3081FB}" type="presOf" srcId="{D6E71120-05A4-4E49-AAFA-7509948FC80E}" destId="{142098A8-4661-4232-AE67-B1B290F0C00C}" srcOrd="0" destOrd="0" presId="urn:microsoft.com/office/officeart/2005/8/layout/radial1"/>
    <dgm:cxn modelId="{D4277A9D-104A-409C-BD00-CB24BC46C465}" srcId="{0A071C4F-2EE5-4090-8CFE-7BB01F6E3C8A}" destId="{6551B8B5-A30F-4111-B7D5-33B8EAA0DA03}" srcOrd="1" destOrd="0" parTransId="{FE1966A2-4B45-4C2B-A033-4A725C6F052F}" sibTransId="{7EDBA7A8-417C-4047-8BEB-106E8414B699}"/>
    <dgm:cxn modelId="{A1C2D3AF-720B-46D0-B370-702103B4DFB4}" srcId="{0A071C4F-2EE5-4090-8CFE-7BB01F6E3C8A}" destId="{7108C053-AF18-4A5E-A697-B9A026219B03}" srcOrd="4" destOrd="0" parTransId="{D6E71120-05A4-4E49-AAFA-7509948FC80E}" sibTransId="{FEA286DD-0BB0-42AE-BA30-4EE66EC82B3E}"/>
    <dgm:cxn modelId="{C4B16CD3-F766-4349-98EC-293CFF8807BE}" type="presOf" srcId="{0A071C4F-2EE5-4090-8CFE-7BB01F6E3C8A}" destId="{8367DC0E-96A8-4E72-810A-0B427F50BC69}" srcOrd="0" destOrd="0" presId="urn:microsoft.com/office/officeart/2005/8/layout/radial1"/>
    <dgm:cxn modelId="{DFB43DE7-1F97-4A49-8858-B8DE4F6D939F}" type="presOf" srcId="{FE1966A2-4B45-4C2B-A033-4A725C6F052F}" destId="{554478C1-08B9-4B66-9EA6-7298789DDAD8}" srcOrd="1" destOrd="0" presId="urn:microsoft.com/office/officeart/2005/8/layout/radial1"/>
    <dgm:cxn modelId="{693173B1-BC12-42E5-9F3F-71D99401A976}" type="presOf" srcId="{7655AE95-F3C2-48BC-B276-AE080133FB07}" destId="{C46B9E31-8C1B-47BC-B976-41FAF66CB63A}" srcOrd="0" destOrd="0" presId="urn:microsoft.com/office/officeart/2005/8/layout/radial1"/>
    <dgm:cxn modelId="{3C3A76E6-C3EF-4860-8F3B-3BAEAE34969D}" type="presParOf" srcId="{82EE99D0-C6DA-4ADD-85DD-E8ED6EFB85B5}" destId="{8367DC0E-96A8-4E72-810A-0B427F50BC69}" srcOrd="0" destOrd="0" presId="urn:microsoft.com/office/officeart/2005/8/layout/radial1"/>
    <dgm:cxn modelId="{F9CCA2A7-749B-433A-A8C0-C1B0AC4B10A9}" type="presParOf" srcId="{82EE99D0-C6DA-4ADD-85DD-E8ED6EFB85B5}" destId="{4EF57961-3853-4D5F-B10E-33AFA07F4623}" srcOrd="1" destOrd="0" presId="urn:microsoft.com/office/officeart/2005/8/layout/radial1"/>
    <dgm:cxn modelId="{B2B7F876-683F-4BA3-BD11-D97CCCF318DD}" type="presParOf" srcId="{4EF57961-3853-4D5F-B10E-33AFA07F4623}" destId="{703CD5A1-297A-4493-B94F-9B8982BC2C64}" srcOrd="0" destOrd="0" presId="urn:microsoft.com/office/officeart/2005/8/layout/radial1"/>
    <dgm:cxn modelId="{90BFA3C3-4DD9-4300-AABF-A8C581308AE2}" type="presParOf" srcId="{82EE99D0-C6DA-4ADD-85DD-E8ED6EFB85B5}" destId="{C46B9E31-8C1B-47BC-B976-41FAF66CB63A}" srcOrd="2" destOrd="0" presId="urn:microsoft.com/office/officeart/2005/8/layout/radial1"/>
    <dgm:cxn modelId="{A42D0A2D-70F5-4267-BCB6-6AC24489A19B}" type="presParOf" srcId="{82EE99D0-C6DA-4ADD-85DD-E8ED6EFB85B5}" destId="{9FE2188A-9592-4766-ADC3-DE371B2C770C}" srcOrd="3" destOrd="0" presId="urn:microsoft.com/office/officeart/2005/8/layout/radial1"/>
    <dgm:cxn modelId="{5C6131EF-336D-475E-8CF9-F06DCC5721C5}" type="presParOf" srcId="{9FE2188A-9592-4766-ADC3-DE371B2C770C}" destId="{554478C1-08B9-4B66-9EA6-7298789DDAD8}" srcOrd="0" destOrd="0" presId="urn:microsoft.com/office/officeart/2005/8/layout/radial1"/>
    <dgm:cxn modelId="{8ECF4999-CCB0-4BF4-8CFE-9101208C4A1A}" type="presParOf" srcId="{82EE99D0-C6DA-4ADD-85DD-E8ED6EFB85B5}" destId="{4C9F2305-4C70-43EB-B1C1-D975A4DEBD40}" srcOrd="4" destOrd="0" presId="urn:microsoft.com/office/officeart/2005/8/layout/radial1"/>
    <dgm:cxn modelId="{AFDC31E9-58C6-4527-8FEE-83DDAAEF9CCA}" type="presParOf" srcId="{82EE99D0-C6DA-4ADD-85DD-E8ED6EFB85B5}" destId="{1CD93BAB-88BE-4472-9287-CF52364267C1}" srcOrd="5" destOrd="0" presId="urn:microsoft.com/office/officeart/2005/8/layout/radial1"/>
    <dgm:cxn modelId="{A4575035-790B-4DA0-9A79-CB9F26811BDE}" type="presParOf" srcId="{1CD93BAB-88BE-4472-9287-CF52364267C1}" destId="{C8ABE2F2-470E-4269-9E6E-7E8862828BDF}" srcOrd="0" destOrd="0" presId="urn:microsoft.com/office/officeart/2005/8/layout/radial1"/>
    <dgm:cxn modelId="{455FEF4B-61B2-4FA0-A51F-954CAAE2659A}" type="presParOf" srcId="{82EE99D0-C6DA-4ADD-85DD-E8ED6EFB85B5}" destId="{7F886C98-32B5-44E0-9E87-86D2B82F5809}" srcOrd="6" destOrd="0" presId="urn:microsoft.com/office/officeart/2005/8/layout/radial1"/>
    <dgm:cxn modelId="{3E4085EA-DAFD-4D9B-81F2-8CB4EDAE1D55}" type="presParOf" srcId="{82EE99D0-C6DA-4ADD-85DD-E8ED6EFB85B5}" destId="{CD50A7A2-E5DB-4325-84DF-38D65B00F131}" srcOrd="7" destOrd="0" presId="urn:microsoft.com/office/officeart/2005/8/layout/radial1"/>
    <dgm:cxn modelId="{EE389FD6-4187-4AF8-8152-9AE5DCFC93A0}" type="presParOf" srcId="{CD50A7A2-E5DB-4325-84DF-38D65B00F131}" destId="{CEF25641-08C7-45ED-AF2D-0659CD5D5836}" srcOrd="0" destOrd="0" presId="urn:microsoft.com/office/officeart/2005/8/layout/radial1"/>
    <dgm:cxn modelId="{7BF90155-6EC9-44DD-B4BE-7825A066BD9B}" type="presParOf" srcId="{82EE99D0-C6DA-4ADD-85DD-E8ED6EFB85B5}" destId="{F5154955-B90E-4F02-9517-71CF26EFDC69}" srcOrd="8" destOrd="0" presId="urn:microsoft.com/office/officeart/2005/8/layout/radial1"/>
    <dgm:cxn modelId="{0D7473C3-DF94-43BE-9E8A-BEBE9A3D1092}" type="presParOf" srcId="{82EE99D0-C6DA-4ADD-85DD-E8ED6EFB85B5}" destId="{142098A8-4661-4232-AE67-B1B290F0C00C}" srcOrd="9" destOrd="0" presId="urn:microsoft.com/office/officeart/2005/8/layout/radial1"/>
    <dgm:cxn modelId="{99A14D7C-A4F5-4E22-9189-538112641367}" type="presParOf" srcId="{142098A8-4661-4232-AE67-B1B290F0C00C}" destId="{DC1FBC19-179D-4BB7-AADC-8E8E4C0DF38D}" srcOrd="0" destOrd="0" presId="urn:microsoft.com/office/officeart/2005/8/layout/radial1"/>
    <dgm:cxn modelId="{7AD284C7-19DC-4232-BA81-672CC3643315}" type="presParOf" srcId="{82EE99D0-C6DA-4ADD-85DD-E8ED6EFB85B5}" destId="{3299F391-6914-4E80-8200-C9B5C6EF3CA1}" srcOrd="10" destOrd="0" presId="urn:microsoft.com/office/officeart/2005/8/layout/radial1"/>
    <dgm:cxn modelId="{3D2FCECE-E440-4087-80CF-192668ABC387}" type="presParOf" srcId="{82EE99D0-C6DA-4ADD-85DD-E8ED6EFB85B5}" destId="{D61DF1F8-FC21-408C-94F2-F835BF623C63}" srcOrd="11" destOrd="0" presId="urn:microsoft.com/office/officeart/2005/8/layout/radial1"/>
    <dgm:cxn modelId="{9FE1C4B2-B61F-4519-99D2-3B911DD51D4C}" type="presParOf" srcId="{D61DF1F8-FC21-408C-94F2-F835BF623C63}" destId="{56A6791E-CA58-48BF-80F7-F18CC66CF3D8}" srcOrd="0" destOrd="0" presId="urn:microsoft.com/office/officeart/2005/8/layout/radial1"/>
    <dgm:cxn modelId="{7424D48B-619F-4C6C-BCF9-A19F4BC537E9}" type="presParOf" srcId="{82EE99D0-C6DA-4ADD-85DD-E8ED6EFB85B5}" destId="{5DE12CA8-41F3-43E4-BEEA-057D8915BBA6}" srcOrd="12" destOrd="0" presId="urn:microsoft.com/office/officeart/2005/8/layout/radial1"/>
    <dgm:cxn modelId="{E9DF87C2-309D-4CB5-8E58-DF134E51D4C1}" type="presParOf" srcId="{82EE99D0-C6DA-4ADD-85DD-E8ED6EFB85B5}" destId="{450189BF-CEF4-4FC2-8E91-197C73A965EA}" srcOrd="13" destOrd="0" presId="urn:microsoft.com/office/officeart/2005/8/layout/radial1"/>
    <dgm:cxn modelId="{8008DA39-1CD1-4DBC-A17E-C8D57CCF16B9}" type="presParOf" srcId="{450189BF-CEF4-4FC2-8E91-197C73A965EA}" destId="{23348D7B-E0F0-4549-A042-51903F990C07}" srcOrd="0" destOrd="0" presId="urn:microsoft.com/office/officeart/2005/8/layout/radial1"/>
    <dgm:cxn modelId="{C6C4A306-1904-4D52-A047-C5645BCD85FF}" type="presParOf" srcId="{82EE99D0-C6DA-4ADD-85DD-E8ED6EFB85B5}" destId="{70E791B4-0490-499E-B0FB-B6283DAB0F06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7D4731-E778-4229-ADC1-3054A5537D2B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</dgm:pt>
    <dgm:pt modelId="{7D40F476-0546-4DC1-BB6A-4F8DD0F3633C}">
      <dgm:prSet phldrT="[Текст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1 522,5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DE25F09-9A21-4C6F-B842-CE2E35AB9A99}" type="parTrans" cxnId="{F1BC3F74-8D18-4752-A66A-F579289E38F3}">
      <dgm:prSet/>
      <dgm:spPr/>
      <dgm:t>
        <a:bodyPr/>
        <a:lstStyle/>
        <a:p>
          <a:endParaRPr lang="ru-RU"/>
        </a:p>
      </dgm:t>
    </dgm:pt>
    <dgm:pt modelId="{AA082BDB-F738-4B52-8418-F48EBC1D9ED3}" type="sibTrans" cxnId="{F1BC3F74-8D18-4752-A66A-F579289E38F3}">
      <dgm:prSet/>
      <dgm:spPr/>
      <dgm:t>
        <a:bodyPr/>
        <a:lstStyle/>
        <a:p>
          <a:endParaRPr lang="ru-RU"/>
        </a:p>
      </dgm:t>
    </dgm:pt>
    <dgm:pt modelId="{DBFC0E42-52C3-41AC-9D55-3ACB6CC85CB4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39,2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B5EAC6F-797B-4A84-96CA-DCA7CC53AA9E}" type="parTrans" cxnId="{A8583FBA-F4DF-47DF-B1FE-06F909D07976}">
      <dgm:prSet/>
      <dgm:spPr/>
      <dgm:t>
        <a:bodyPr/>
        <a:lstStyle/>
        <a:p>
          <a:endParaRPr lang="ru-RU"/>
        </a:p>
      </dgm:t>
    </dgm:pt>
    <dgm:pt modelId="{8D9DF96D-5F05-4582-AAE8-1B1998DE7A99}" type="sibTrans" cxnId="{A8583FBA-F4DF-47DF-B1FE-06F909D07976}">
      <dgm:prSet/>
      <dgm:spPr/>
      <dgm:t>
        <a:bodyPr/>
        <a:lstStyle/>
        <a:p>
          <a:endParaRPr lang="ru-RU"/>
        </a:p>
      </dgm:t>
    </dgm:pt>
    <dgm:pt modelId="{0CCA2EBD-E007-40E2-BC0A-B9FC89413435}" type="pres">
      <dgm:prSet presAssocID="{517D4731-E778-4229-ADC1-3054A5537D2B}" presName="compositeShape" presStyleCnt="0">
        <dgm:presLayoutVars>
          <dgm:chMax val="7"/>
          <dgm:dir/>
          <dgm:resizeHandles val="exact"/>
        </dgm:presLayoutVars>
      </dgm:prSet>
      <dgm:spPr/>
    </dgm:pt>
    <dgm:pt modelId="{780274D5-3C8B-4693-9DBA-38420241D3FC}" type="pres">
      <dgm:prSet presAssocID="{7D40F476-0546-4DC1-BB6A-4F8DD0F3633C}" presName="circ1" presStyleLbl="vennNode1" presStyleIdx="0" presStyleCnt="2" custScaleX="137730" custScaleY="142969" custLinFactNeighborX="-4464" custLinFactNeighborY="-8936"/>
      <dgm:spPr/>
      <dgm:t>
        <a:bodyPr/>
        <a:lstStyle/>
        <a:p>
          <a:endParaRPr lang="ru-RU"/>
        </a:p>
      </dgm:t>
    </dgm:pt>
    <dgm:pt modelId="{13135B4C-4AC9-43E6-AF2F-D7E23FABF6CB}" type="pres">
      <dgm:prSet presAssocID="{7D40F476-0546-4DC1-BB6A-4F8DD0F3633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DA2D8-C1F0-4BB3-8F56-836B6D54BAEA}" type="pres">
      <dgm:prSet presAssocID="{DBFC0E42-52C3-41AC-9D55-3ACB6CC85CB4}" presName="circ2" presStyleLbl="vennNode1" presStyleIdx="1" presStyleCnt="2" custScaleX="97095" custScaleY="98552" custLinFactNeighborX="-18380" custLinFactNeighborY="61406"/>
      <dgm:spPr/>
      <dgm:t>
        <a:bodyPr/>
        <a:lstStyle/>
        <a:p>
          <a:endParaRPr lang="ru-RU"/>
        </a:p>
      </dgm:t>
    </dgm:pt>
    <dgm:pt modelId="{8C300156-AF83-44F4-9572-C69CB6AE81BB}" type="pres">
      <dgm:prSet presAssocID="{DBFC0E42-52C3-41AC-9D55-3ACB6CC85CB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30A953-2AEC-48F2-BBD0-8015D2FAFA4C}" type="presOf" srcId="{7D40F476-0546-4DC1-BB6A-4F8DD0F3633C}" destId="{780274D5-3C8B-4693-9DBA-38420241D3FC}" srcOrd="0" destOrd="0" presId="urn:microsoft.com/office/officeart/2005/8/layout/venn1"/>
    <dgm:cxn modelId="{A7B47F24-7E3A-45A4-A409-D82ADA847651}" type="presOf" srcId="{7D40F476-0546-4DC1-BB6A-4F8DD0F3633C}" destId="{13135B4C-4AC9-43E6-AF2F-D7E23FABF6CB}" srcOrd="1" destOrd="0" presId="urn:microsoft.com/office/officeart/2005/8/layout/venn1"/>
    <dgm:cxn modelId="{B9AC3C78-1FA9-4BEE-8BB5-99A720A247DA}" type="presOf" srcId="{517D4731-E778-4229-ADC1-3054A5537D2B}" destId="{0CCA2EBD-E007-40E2-BC0A-B9FC89413435}" srcOrd="0" destOrd="0" presId="urn:microsoft.com/office/officeart/2005/8/layout/venn1"/>
    <dgm:cxn modelId="{DE011755-2B37-4DBD-AED1-ED6F18145FD3}" type="presOf" srcId="{DBFC0E42-52C3-41AC-9D55-3ACB6CC85CB4}" destId="{8C300156-AF83-44F4-9572-C69CB6AE81BB}" srcOrd="1" destOrd="0" presId="urn:microsoft.com/office/officeart/2005/8/layout/venn1"/>
    <dgm:cxn modelId="{A8583FBA-F4DF-47DF-B1FE-06F909D07976}" srcId="{517D4731-E778-4229-ADC1-3054A5537D2B}" destId="{DBFC0E42-52C3-41AC-9D55-3ACB6CC85CB4}" srcOrd="1" destOrd="0" parTransId="{9B5EAC6F-797B-4A84-96CA-DCA7CC53AA9E}" sibTransId="{8D9DF96D-5F05-4582-AAE8-1B1998DE7A99}"/>
    <dgm:cxn modelId="{F1BC3F74-8D18-4752-A66A-F579289E38F3}" srcId="{517D4731-E778-4229-ADC1-3054A5537D2B}" destId="{7D40F476-0546-4DC1-BB6A-4F8DD0F3633C}" srcOrd="0" destOrd="0" parTransId="{7DE25F09-9A21-4C6F-B842-CE2E35AB9A99}" sibTransId="{AA082BDB-F738-4B52-8418-F48EBC1D9ED3}"/>
    <dgm:cxn modelId="{52EFA9D4-56CB-40D7-9407-31F007ED2D73}" type="presOf" srcId="{DBFC0E42-52C3-41AC-9D55-3ACB6CC85CB4}" destId="{E30DA2D8-C1F0-4BB3-8F56-836B6D54BAEA}" srcOrd="0" destOrd="0" presId="urn:microsoft.com/office/officeart/2005/8/layout/venn1"/>
    <dgm:cxn modelId="{60934064-3D05-4C91-AE0E-3E795FBF3063}" type="presParOf" srcId="{0CCA2EBD-E007-40E2-BC0A-B9FC89413435}" destId="{780274D5-3C8B-4693-9DBA-38420241D3FC}" srcOrd="0" destOrd="0" presId="urn:microsoft.com/office/officeart/2005/8/layout/venn1"/>
    <dgm:cxn modelId="{89C8F33B-D68D-4F6A-91E3-8EC092B5243A}" type="presParOf" srcId="{0CCA2EBD-E007-40E2-BC0A-B9FC89413435}" destId="{13135B4C-4AC9-43E6-AF2F-D7E23FABF6CB}" srcOrd="1" destOrd="0" presId="urn:microsoft.com/office/officeart/2005/8/layout/venn1"/>
    <dgm:cxn modelId="{B42E0DDF-3967-4A15-9211-6F38A7176378}" type="presParOf" srcId="{0CCA2EBD-E007-40E2-BC0A-B9FC89413435}" destId="{E30DA2D8-C1F0-4BB3-8F56-836B6D54BAEA}" srcOrd="2" destOrd="0" presId="urn:microsoft.com/office/officeart/2005/8/layout/venn1"/>
    <dgm:cxn modelId="{0079D682-178B-4BF8-94A6-0B0737006DEB}" type="presParOf" srcId="{0CCA2EBD-E007-40E2-BC0A-B9FC89413435}" destId="{8C300156-AF83-44F4-9572-C69CB6AE81BB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17D4731-E778-4229-ADC1-3054A5537D2B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</dgm:pt>
    <dgm:pt modelId="{7D40F476-0546-4DC1-BB6A-4F8DD0F3633C}">
      <dgm:prSet phldrT="[Текст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1 500,2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DE25F09-9A21-4C6F-B842-CE2E35AB9A99}" type="parTrans" cxnId="{F1BC3F74-8D18-4752-A66A-F579289E38F3}">
      <dgm:prSet/>
      <dgm:spPr/>
      <dgm:t>
        <a:bodyPr/>
        <a:lstStyle/>
        <a:p>
          <a:endParaRPr lang="ru-RU"/>
        </a:p>
      </dgm:t>
    </dgm:pt>
    <dgm:pt modelId="{AA082BDB-F738-4B52-8418-F48EBC1D9ED3}" type="sibTrans" cxnId="{F1BC3F74-8D18-4752-A66A-F579289E38F3}">
      <dgm:prSet/>
      <dgm:spPr/>
      <dgm:t>
        <a:bodyPr/>
        <a:lstStyle/>
        <a:p>
          <a:endParaRPr lang="ru-RU"/>
        </a:p>
      </dgm:t>
    </dgm:pt>
    <dgm:pt modelId="{DBFC0E42-52C3-41AC-9D55-3ACB6CC85CB4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37,6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B5EAC6F-797B-4A84-96CA-DCA7CC53AA9E}" type="parTrans" cxnId="{A8583FBA-F4DF-47DF-B1FE-06F909D07976}">
      <dgm:prSet/>
      <dgm:spPr/>
      <dgm:t>
        <a:bodyPr/>
        <a:lstStyle/>
        <a:p>
          <a:endParaRPr lang="ru-RU"/>
        </a:p>
      </dgm:t>
    </dgm:pt>
    <dgm:pt modelId="{8D9DF96D-5F05-4582-AAE8-1B1998DE7A99}" type="sibTrans" cxnId="{A8583FBA-F4DF-47DF-B1FE-06F909D07976}">
      <dgm:prSet/>
      <dgm:spPr/>
      <dgm:t>
        <a:bodyPr/>
        <a:lstStyle/>
        <a:p>
          <a:endParaRPr lang="ru-RU"/>
        </a:p>
      </dgm:t>
    </dgm:pt>
    <dgm:pt modelId="{0CCA2EBD-E007-40E2-BC0A-B9FC89413435}" type="pres">
      <dgm:prSet presAssocID="{517D4731-E778-4229-ADC1-3054A5537D2B}" presName="compositeShape" presStyleCnt="0">
        <dgm:presLayoutVars>
          <dgm:chMax val="7"/>
          <dgm:dir/>
          <dgm:resizeHandles val="exact"/>
        </dgm:presLayoutVars>
      </dgm:prSet>
      <dgm:spPr/>
    </dgm:pt>
    <dgm:pt modelId="{780274D5-3C8B-4693-9DBA-38420241D3FC}" type="pres">
      <dgm:prSet presAssocID="{7D40F476-0546-4DC1-BB6A-4F8DD0F3633C}" presName="circ1" presStyleLbl="vennNode1" presStyleIdx="0" presStyleCnt="2" custScaleX="137730" custScaleY="142969" custLinFactNeighborX="-4464" custLinFactNeighborY="-8936"/>
      <dgm:spPr/>
      <dgm:t>
        <a:bodyPr/>
        <a:lstStyle/>
        <a:p>
          <a:endParaRPr lang="ru-RU"/>
        </a:p>
      </dgm:t>
    </dgm:pt>
    <dgm:pt modelId="{13135B4C-4AC9-43E6-AF2F-D7E23FABF6CB}" type="pres">
      <dgm:prSet presAssocID="{7D40F476-0546-4DC1-BB6A-4F8DD0F3633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DA2D8-C1F0-4BB3-8F56-836B6D54BAEA}" type="pres">
      <dgm:prSet presAssocID="{DBFC0E42-52C3-41AC-9D55-3ACB6CC85CB4}" presName="circ2" presStyleLbl="vennNode1" presStyleIdx="1" presStyleCnt="2" custScaleX="97095" custScaleY="98552" custLinFactNeighborX="-18380" custLinFactNeighborY="61406"/>
      <dgm:spPr/>
      <dgm:t>
        <a:bodyPr/>
        <a:lstStyle/>
        <a:p>
          <a:endParaRPr lang="ru-RU"/>
        </a:p>
      </dgm:t>
    </dgm:pt>
    <dgm:pt modelId="{8C300156-AF83-44F4-9572-C69CB6AE81BB}" type="pres">
      <dgm:prSet presAssocID="{DBFC0E42-52C3-41AC-9D55-3ACB6CC85CB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B77745-EE93-4593-8517-3EF2EF66AD06}" type="presOf" srcId="{7D40F476-0546-4DC1-BB6A-4F8DD0F3633C}" destId="{780274D5-3C8B-4693-9DBA-38420241D3FC}" srcOrd="0" destOrd="0" presId="urn:microsoft.com/office/officeart/2005/8/layout/venn1"/>
    <dgm:cxn modelId="{8DF324E1-F58E-4C9F-80D2-7B17F5C2C604}" type="presOf" srcId="{DBFC0E42-52C3-41AC-9D55-3ACB6CC85CB4}" destId="{E30DA2D8-C1F0-4BB3-8F56-836B6D54BAEA}" srcOrd="0" destOrd="0" presId="urn:microsoft.com/office/officeart/2005/8/layout/venn1"/>
    <dgm:cxn modelId="{A8583FBA-F4DF-47DF-B1FE-06F909D07976}" srcId="{517D4731-E778-4229-ADC1-3054A5537D2B}" destId="{DBFC0E42-52C3-41AC-9D55-3ACB6CC85CB4}" srcOrd="1" destOrd="0" parTransId="{9B5EAC6F-797B-4A84-96CA-DCA7CC53AA9E}" sibTransId="{8D9DF96D-5F05-4582-AAE8-1B1998DE7A99}"/>
    <dgm:cxn modelId="{F1BC3F74-8D18-4752-A66A-F579289E38F3}" srcId="{517D4731-E778-4229-ADC1-3054A5537D2B}" destId="{7D40F476-0546-4DC1-BB6A-4F8DD0F3633C}" srcOrd="0" destOrd="0" parTransId="{7DE25F09-9A21-4C6F-B842-CE2E35AB9A99}" sibTransId="{AA082BDB-F738-4B52-8418-F48EBC1D9ED3}"/>
    <dgm:cxn modelId="{0C58563E-35FA-4B4F-9951-9B880AFAC966}" type="presOf" srcId="{517D4731-E778-4229-ADC1-3054A5537D2B}" destId="{0CCA2EBD-E007-40E2-BC0A-B9FC89413435}" srcOrd="0" destOrd="0" presId="urn:microsoft.com/office/officeart/2005/8/layout/venn1"/>
    <dgm:cxn modelId="{EAA09432-AB00-4341-A77D-E1D6D9630AFF}" type="presOf" srcId="{DBFC0E42-52C3-41AC-9D55-3ACB6CC85CB4}" destId="{8C300156-AF83-44F4-9572-C69CB6AE81BB}" srcOrd="1" destOrd="0" presId="urn:microsoft.com/office/officeart/2005/8/layout/venn1"/>
    <dgm:cxn modelId="{1FD9A410-A82E-48F6-9800-94836346B90C}" type="presOf" srcId="{7D40F476-0546-4DC1-BB6A-4F8DD0F3633C}" destId="{13135B4C-4AC9-43E6-AF2F-D7E23FABF6CB}" srcOrd="1" destOrd="0" presId="urn:microsoft.com/office/officeart/2005/8/layout/venn1"/>
    <dgm:cxn modelId="{AFF1A0E3-EFD2-4B0A-9F99-49A0D6DEF282}" type="presParOf" srcId="{0CCA2EBD-E007-40E2-BC0A-B9FC89413435}" destId="{780274D5-3C8B-4693-9DBA-38420241D3FC}" srcOrd="0" destOrd="0" presId="urn:microsoft.com/office/officeart/2005/8/layout/venn1"/>
    <dgm:cxn modelId="{198A631A-2F10-4E35-8E4E-695031FD7CC4}" type="presParOf" srcId="{0CCA2EBD-E007-40E2-BC0A-B9FC89413435}" destId="{13135B4C-4AC9-43E6-AF2F-D7E23FABF6CB}" srcOrd="1" destOrd="0" presId="urn:microsoft.com/office/officeart/2005/8/layout/venn1"/>
    <dgm:cxn modelId="{928A37C9-C070-4AB3-883F-DF5A695D5506}" type="presParOf" srcId="{0CCA2EBD-E007-40E2-BC0A-B9FC89413435}" destId="{E30DA2D8-C1F0-4BB3-8F56-836B6D54BAEA}" srcOrd="2" destOrd="0" presId="urn:microsoft.com/office/officeart/2005/8/layout/venn1"/>
    <dgm:cxn modelId="{814B5714-AB33-4C73-9531-195C3136BB37}" type="presParOf" srcId="{0CCA2EBD-E007-40E2-BC0A-B9FC89413435}" destId="{8C300156-AF83-44F4-9572-C69CB6AE81BB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17D4731-E778-4229-ADC1-3054A5537D2B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</dgm:pt>
    <dgm:pt modelId="{7D40F476-0546-4DC1-BB6A-4F8DD0F3633C}">
      <dgm:prSet phldrT="[Текст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1 281,1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DE25F09-9A21-4C6F-B842-CE2E35AB9A99}" type="parTrans" cxnId="{F1BC3F74-8D18-4752-A66A-F579289E38F3}">
      <dgm:prSet/>
      <dgm:spPr/>
      <dgm:t>
        <a:bodyPr/>
        <a:lstStyle/>
        <a:p>
          <a:endParaRPr lang="ru-RU"/>
        </a:p>
      </dgm:t>
    </dgm:pt>
    <dgm:pt modelId="{AA082BDB-F738-4B52-8418-F48EBC1D9ED3}" type="sibTrans" cxnId="{F1BC3F74-8D18-4752-A66A-F579289E38F3}">
      <dgm:prSet/>
      <dgm:spPr/>
      <dgm:t>
        <a:bodyPr/>
        <a:lstStyle/>
        <a:p>
          <a:endParaRPr lang="ru-RU"/>
        </a:p>
      </dgm:t>
    </dgm:pt>
    <dgm:pt modelId="{DBFC0E42-52C3-41AC-9D55-3ACB6CC85CB4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37,3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B5EAC6F-797B-4A84-96CA-DCA7CC53AA9E}" type="parTrans" cxnId="{A8583FBA-F4DF-47DF-B1FE-06F909D07976}">
      <dgm:prSet/>
      <dgm:spPr/>
      <dgm:t>
        <a:bodyPr/>
        <a:lstStyle/>
        <a:p>
          <a:endParaRPr lang="ru-RU"/>
        </a:p>
      </dgm:t>
    </dgm:pt>
    <dgm:pt modelId="{8D9DF96D-5F05-4582-AAE8-1B1998DE7A99}" type="sibTrans" cxnId="{A8583FBA-F4DF-47DF-B1FE-06F909D07976}">
      <dgm:prSet/>
      <dgm:spPr/>
      <dgm:t>
        <a:bodyPr/>
        <a:lstStyle/>
        <a:p>
          <a:endParaRPr lang="ru-RU"/>
        </a:p>
      </dgm:t>
    </dgm:pt>
    <dgm:pt modelId="{0CCA2EBD-E007-40E2-BC0A-B9FC89413435}" type="pres">
      <dgm:prSet presAssocID="{517D4731-E778-4229-ADC1-3054A5537D2B}" presName="compositeShape" presStyleCnt="0">
        <dgm:presLayoutVars>
          <dgm:chMax val="7"/>
          <dgm:dir/>
          <dgm:resizeHandles val="exact"/>
        </dgm:presLayoutVars>
      </dgm:prSet>
      <dgm:spPr/>
    </dgm:pt>
    <dgm:pt modelId="{780274D5-3C8B-4693-9DBA-38420241D3FC}" type="pres">
      <dgm:prSet presAssocID="{7D40F476-0546-4DC1-BB6A-4F8DD0F3633C}" presName="circ1" presStyleLbl="vennNode1" presStyleIdx="0" presStyleCnt="2" custScaleX="137730" custScaleY="142969" custLinFactNeighborX="-4464" custLinFactNeighborY="-8936"/>
      <dgm:spPr/>
      <dgm:t>
        <a:bodyPr/>
        <a:lstStyle/>
        <a:p>
          <a:endParaRPr lang="ru-RU"/>
        </a:p>
      </dgm:t>
    </dgm:pt>
    <dgm:pt modelId="{13135B4C-4AC9-43E6-AF2F-D7E23FABF6CB}" type="pres">
      <dgm:prSet presAssocID="{7D40F476-0546-4DC1-BB6A-4F8DD0F3633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DA2D8-C1F0-4BB3-8F56-836B6D54BAEA}" type="pres">
      <dgm:prSet presAssocID="{DBFC0E42-52C3-41AC-9D55-3ACB6CC85CB4}" presName="circ2" presStyleLbl="vennNode1" presStyleIdx="1" presStyleCnt="2" custScaleX="97095" custScaleY="98552" custLinFactNeighborX="-18380" custLinFactNeighborY="61406"/>
      <dgm:spPr/>
      <dgm:t>
        <a:bodyPr/>
        <a:lstStyle/>
        <a:p>
          <a:endParaRPr lang="ru-RU"/>
        </a:p>
      </dgm:t>
    </dgm:pt>
    <dgm:pt modelId="{8C300156-AF83-44F4-9572-C69CB6AE81BB}" type="pres">
      <dgm:prSet presAssocID="{DBFC0E42-52C3-41AC-9D55-3ACB6CC85CB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5170AD-2AFF-4D03-ABEB-9AAE39C7792B}" type="presOf" srcId="{7D40F476-0546-4DC1-BB6A-4F8DD0F3633C}" destId="{13135B4C-4AC9-43E6-AF2F-D7E23FABF6CB}" srcOrd="1" destOrd="0" presId="urn:microsoft.com/office/officeart/2005/8/layout/venn1"/>
    <dgm:cxn modelId="{2D2CF461-3CBE-465B-9067-87BE3B749D82}" type="presOf" srcId="{7D40F476-0546-4DC1-BB6A-4F8DD0F3633C}" destId="{780274D5-3C8B-4693-9DBA-38420241D3FC}" srcOrd="0" destOrd="0" presId="urn:microsoft.com/office/officeart/2005/8/layout/venn1"/>
    <dgm:cxn modelId="{B9E80876-8F66-473F-A993-73CF85C5F7A4}" type="presOf" srcId="{517D4731-E778-4229-ADC1-3054A5537D2B}" destId="{0CCA2EBD-E007-40E2-BC0A-B9FC89413435}" srcOrd="0" destOrd="0" presId="urn:microsoft.com/office/officeart/2005/8/layout/venn1"/>
    <dgm:cxn modelId="{A8583FBA-F4DF-47DF-B1FE-06F909D07976}" srcId="{517D4731-E778-4229-ADC1-3054A5537D2B}" destId="{DBFC0E42-52C3-41AC-9D55-3ACB6CC85CB4}" srcOrd="1" destOrd="0" parTransId="{9B5EAC6F-797B-4A84-96CA-DCA7CC53AA9E}" sibTransId="{8D9DF96D-5F05-4582-AAE8-1B1998DE7A99}"/>
    <dgm:cxn modelId="{F1BC3F74-8D18-4752-A66A-F579289E38F3}" srcId="{517D4731-E778-4229-ADC1-3054A5537D2B}" destId="{7D40F476-0546-4DC1-BB6A-4F8DD0F3633C}" srcOrd="0" destOrd="0" parTransId="{7DE25F09-9A21-4C6F-B842-CE2E35AB9A99}" sibTransId="{AA082BDB-F738-4B52-8418-F48EBC1D9ED3}"/>
    <dgm:cxn modelId="{CD63434D-8605-4DC1-A656-BCB7F19C28C7}" type="presOf" srcId="{DBFC0E42-52C3-41AC-9D55-3ACB6CC85CB4}" destId="{8C300156-AF83-44F4-9572-C69CB6AE81BB}" srcOrd="1" destOrd="0" presId="urn:microsoft.com/office/officeart/2005/8/layout/venn1"/>
    <dgm:cxn modelId="{76F65C7E-D0DF-4C3B-9787-BEE9B6A82DB8}" type="presOf" srcId="{DBFC0E42-52C3-41AC-9D55-3ACB6CC85CB4}" destId="{E30DA2D8-C1F0-4BB3-8F56-836B6D54BAEA}" srcOrd="0" destOrd="0" presId="urn:microsoft.com/office/officeart/2005/8/layout/venn1"/>
    <dgm:cxn modelId="{A752F7EC-5A07-48A8-9C3A-54B4388D3183}" type="presParOf" srcId="{0CCA2EBD-E007-40E2-BC0A-B9FC89413435}" destId="{780274D5-3C8B-4693-9DBA-38420241D3FC}" srcOrd="0" destOrd="0" presId="urn:microsoft.com/office/officeart/2005/8/layout/venn1"/>
    <dgm:cxn modelId="{ECEDB609-F5A5-4FBF-8EB4-C0BA63E8BF13}" type="presParOf" srcId="{0CCA2EBD-E007-40E2-BC0A-B9FC89413435}" destId="{13135B4C-4AC9-43E6-AF2F-D7E23FABF6CB}" srcOrd="1" destOrd="0" presId="urn:microsoft.com/office/officeart/2005/8/layout/venn1"/>
    <dgm:cxn modelId="{5495BAA5-37CD-4225-A5F2-0F861C30B267}" type="presParOf" srcId="{0CCA2EBD-E007-40E2-BC0A-B9FC89413435}" destId="{E30DA2D8-C1F0-4BB3-8F56-836B6D54BAEA}" srcOrd="2" destOrd="0" presId="urn:microsoft.com/office/officeart/2005/8/layout/venn1"/>
    <dgm:cxn modelId="{677DD437-98E6-466F-91E6-E1F2A9BDC1BB}" type="presParOf" srcId="{0CCA2EBD-E007-40E2-BC0A-B9FC89413435}" destId="{8C300156-AF83-44F4-9572-C69CB6AE81BB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17D4731-E778-4229-ADC1-3054A5537D2B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</dgm:pt>
    <dgm:pt modelId="{7D40F476-0546-4DC1-BB6A-4F8DD0F3633C}">
      <dgm:prSet phldrT="[Текст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1 307,7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DE25F09-9A21-4C6F-B842-CE2E35AB9A99}" type="parTrans" cxnId="{F1BC3F74-8D18-4752-A66A-F579289E38F3}">
      <dgm:prSet/>
      <dgm:spPr/>
      <dgm:t>
        <a:bodyPr/>
        <a:lstStyle/>
        <a:p>
          <a:endParaRPr lang="ru-RU"/>
        </a:p>
      </dgm:t>
    </dgm:pt>
    <dgm:pt modelId="{AA082BDB-F738-4B52-8418-F48EBC1D9ED3}" type="sibTrans" cxnId="{F1BC3F74-8D18-4752-A66A-F579289E38F3}">
      <dgm:prSet/>
      <dgm:spPr/>
      <dgm:t>
        <a:bodyPr/>
        <a:lstStyle/>
        <a:p>
          <a:endParaRPr lang="ru-RU"/>
        </a:p>
      </dgm:t>
    </dgm:pt>
    <dgm:pt modelId="{DBFC0E42-52C3-41AC-9D55-3ACB6CC85CB4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44,8 млн. рублей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B5EAC6F-797B-4A84-96CA-DCA7CC53AA9E}" type="parTrans" cxnId="{A8583FBA-F4DF-47DF-B1FE-06F909D07976}">
      <dgm:prSet/>
      <dgm:spPr/>
      <dgm:t>
        <a:bodyPr/>
        <a:lstStyle/>
        <a:p>
          <a:endParaRPr lang="ru-RU"/>
        </a:p>
      </dgm:t>
    </dgm:pt>
    <dgm:pt modelId="{8D9DF96D-5F05-4582-AAE8-1B1998DE7A99}" type="sibTrans" cxnId="{A8583FBA-F4DF-47DF-B1FE-06F909D07976}">
      <dgm:prSet/>
      <dgm:spPr/>
      <dgm:t>
        <a:bodyPr/>
        <a:lstStyle/>
        <a:p>
          <a:endParaRPr lang="ru-RU"/>
        </a:p>
      </dgm:t>
    </dgm:pt>
    <dgm:pt modelId="{0CCA2EBD-E007-40E2-BC0A-B9FC89413435}" type="pres">
      <dgm:prSet presAssocID="{517D4731-E778-4229-ADC1-3054A5537D2B}" presName="compositeShape" presStyleCnt="0">
        <dgm:presLayoutVars>
          <dgm:chMax val="7"/>
          <dgm:dir/>
          <dgm:resizeHandles val="exact"/>
        </dgm:presLayoutVars>
      </dgm:prSet>
      <dgm:spPr/>
    </dgm:pt>
    <dgm:pt modelId="{780274D5-3C8B-4693-9DBA-38420241D3FC}" type="pres">
      <dgm:prSet presAssocID="{7D40F476-0546-4DC1-BB6A-4F8DD0F3633C}" presName="circ1" presStyleLbl="vennNode1" presStyleIdx="0" presStyleCnt="2" custScaleX="137730" custScaleY="142969" custLinFactNeighborX="-4464" custLinFactNeighborY="-8936"/>
      <dgm:spPr/>
      <dgm:t>
        <a:bodyPr/>
        <a:lstStyle/>
        <a:p>
          <a:endParaRPr lang="ru-RU"/>
        </a:p>
      </dgm:t>
    </dgm:pt>
    <dgm:pt modelId="{13135B4C-4AC9-43E6-AF2F-D7E23FABF6CB}" type="pres">
      <dgm:prSet presAssocID="{7D40F476-0546-4DC1-BB6A-4F8DD0F3633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DA2D8-C1F0-4BB3-8F56-836B6D54BAEA}" type="pres">
      <dgm:prSet presAssocID="{DBFC0E42-52C3-41AC-9D55-3ACB6CC85CB4}" presName="circ2" presStyleLbl="vennNode1" presStyleIdx="1" presStyleCnt="2" custScaleX="97095" custScaleY="98552" custLinFactNeighborX="-18380" custLinFactNeighborY="61406"/>
      <dgm:spPr/>
      <dgm:t>
        <a:bodyPr/>
        <a:lstStyle/>
        <a:p>
          <a:endParaRPr lang="ru-RU"/>
        </a:p>
      </dgm:t>
    </dgm:pt>
    <dgm:pt modelId="{8C300156-AF83-44F4-9572-C69CB6AE81BB}" type="pres">
      <dgm:prSet presAssocID="{DBFC0E42-52C3-41AC-9D55-3ACB6CC85CB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3E5BC9-0B33-4606-8C6B-C863B8460995}" type="presOf" srcId="{517D4731-E778-4229-ADC1-3054A5537D2B}" destId="{0CCA2EBD-E007-40E2-BC0A-B9FC89413435}" srcOrd="0" destOrd="0" presId="urn:microsoft.com/office/officeart/2005/8/layout/venn1"/>
    <dgm:cxn modelId="{3094E05D-1BD5-4224-85AB-890CB48CE65E}" type="presOf" srcId="{DBFC0E42-52C3-41AC-9D55-3ACB6CC85CB4}" destId="{E30DA2D8-C1F0-4BB3-8F56-836B6D54BAEA}" srcOrd="0" destOrd="0" presId="urn:microsoft.com/office/officeart/2005/8/layout/venn1"/>
    <dgm:cxn modelId="{A8583FBA-F4DF-47DF-B1FE-06F909D07976}" srcId="{517D4731-E778-4229-ADC1-3054A5537D2B}" destId="{DBFC0E42-52C3-41AC-9D55-3ACB6CC85CB4}" srcOrd="1" destOrd="0" parTransId="{9B5EAC6F-797B-4A84-96CA-DCA7CC53AA9E}" sibTransId="{8D9DF96D-5F05-4582-AAE8-1B1998DE7A99}"/>
    <dgm:cxn modelId="{F1BC3F74-8D18-4752-A66A-F579289E38F3}" srcId="{517D4731-E778-4229-ADC1-3054A5537D2B}" destId="{7D40F476-0546-4DC1-BB6A-4F8DD0F3633C}" srcOrd="0" destOrd="0" parTransId="{7DE25F09-9A21-4C6F-B842-CE2E35AB9A99}" sibTransId="{AA082BDB-F738-4B52-8418-F48EBC1D9ED3}"/>
    <dgm:cxn modelId="{58F8539C-0878-4B56-A914-594C62B37638}" type="presOf" srcId="{7D40F476-0546-4DC1-BB6A-4F8DD0F3633C}" destId="{13135B4C-4AC9-43E6-AF2F-D7E23FABF6CB}" srcOrd="1" destOrd="0" presId="urn:microsoft.com/office/officeart/2005/8/layout/venn1"/>
    <dgm:cxn modelId="{1D04A036-D180-4D1C-81E0-A530C5EE62DB}" type="presOf" srcId="{DBFC0E42-52C3-41AC-9D55-3ACB6CC85CB4}" destId="{8C300156-AF83-44F4-9572-C69CB6AE81BB}" srcOrd="1" destOrd="0" presId="urn:microsoft.com/office/officeart/2005/8/layout/venn1"/>
    <dgm:cxn modelId="{7E2A284D-B270-458A-B646-63EA6EB46AC1}" type="presOf" srcId="{7D40F476-0546-4DC1-BB6A-4F8DD0F3633C}" destId="{780274D5-3C8B-4693-9DBA-38420241D3FC}" srcOrd="0" destOrd="0" presId="urn:microsoft.com/office/officeart/2005/8/layout/venn1"/>
    <dgm:cxn modelId="{1F8B4CD2-99F1-407A-BDB9-4C29E96F4222}" type="presParOf" srcId="{0CCA2EBD-E007-40E2-BC0A-B9FC89413435}" destId="{780274D5-3C8B-4693-9DBA-38420241D3FC}" srcOrd="0" destOrd="0" presId="urn:microsoft.com/office/officeart/2005/8/layout/venn1"/>
    <dgm:cxn modelId="{47886825-BFDB-4925-ADB0-39317FBE007F}" type="presParOf" srcId="{0CCA2EBD-E007-40E2-BC0A-B9FC89413435}" destId="{13135B4C-4AC9-43E6-AF2F-D7E23FABF6CB}" srcOrd="1" destOrd="0" presId="urn:microsoft.com/office/officeart/2005/8/layout/venn1"/>
    <dgm:cxn modelId="{F4B5FB8B-8E21-4FBF-8B89-EEF89ED31D8C}" type="presParOf" srcId="{0CCA2EBD-E007-40E2-BC0A-B9FC89413435}" destId="{E30DA2D8-C1F0-4BB3-8F56-836B6D54BAEA}" srcOrd="2" destOrd="0" presId="urn:microsoft.com/office/officeart/2005/8/layout/venn1"/>
    <dgm:cxn modelId="{50F191EE-B800-4362-ADD7-EF3FEB89C8B6}" type="presParOf" srcId="{0CCA2EBD-E007-40E2-BC0A-B9FC89413435}" destId="{8C300156-AF83-44F4-9572-C69CB6AE81BB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2557B33-2463-4FC4-973F-F8532F574B93}" type="doc">
      <dgm:prSet loTypeId="urn:microsoft.com/office/officeart/2008/layout/CircularPictureCallout" loCatId="pictur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9FDAA8-3502-4538-B78F-52E65CA4FFF2}">
      <dgm:prSet custT="1"/>
      <dgm:spPr/>
      <dgm:t>
        <a:bodyPr/>
        <a:lstStyle/>
        <a:p>
          <a:r>
            <a:rPr lang="ru-RU" sz="3600" b="1" dirty="0" smtClean="0">
              <a:latin typeface="Times New Roman" pitchFamily="18" charset="0"/>
              <a:cs typeface="Times New Roman" pitchFamily="18" charset="0"/>
            </a:rPr>
            <a:t>8 698,2 тыс. рублей</a:t>
          </a:r>
          <a:endParaRPr lang="ru-RU" sz="3600" dirty="0"/>
        </a:p>
      </dgm:t>
    </dgm:pt>
    <dgm:pt modelId="{6DE5D7C5-0BE8-45C8-A62A-8703EB4C2DB6}" type="sibTrans" cxnId="{58387AF6-5B4D-4BE0-9A61-C636EA8D21C3}">
      <dgm:prSet/>
      <dgm:spPr>
        <a:solidFill>
          <a:srgbClr val="00CCFF"/>
        </a:solidFill>
      </dgm:spPr>
      <dgm:t>
        <a:bodyPr/>
        <a:lstStyle/>
        <a:p>
          <a:endParaRPr lang="ru-RU"/>
        </a:p>
      </dgm:t>
    </dgm:pt>
    <dgm:pt modelId="{99628CAA-6205-4D4C-A272-0DFA377BF9CE}" type="parTrans" cxnId="{58387AF6-5B4D-4BE0-9A61-C636EA8D21C3}">
      <dgm:prSet/>
      <dgm:spPr/>
      <dgm:t>
        <a:bodyPr/>
        <a:lstStyle/>
        <a:p>
          <a:endParaRPr lang="ru-RU"/>
        </a:p>
      </dgm:t>
    </dgm:pt>
    <dgm:pt modelId="{6B5D90E5-8D0E-4F8B-A50D-4393C9735844}">
      <dgm:prSet custT="1"/>
      <dgm:spPr/>
      <dgm:t>
        <a:bodyPr lIns="0" rIns="0"/>
        <a:lstStyle/>
        <a:p>
          <a:pPr algn="ctr">
            <a:spcAft>
              <a:spcPts val="0"/>
            </a:spcAft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Исполнительно – распорядительные функции </a:t>
          </a:r>
        </a:p>
        <a:p>
          <a:pPr algn="ctr">
            <a:spcAft>
              <a:spcPct val="35000"/>
            </a:spcAft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1 754,5 тыс. рублей </a:t>
          </a:r>
        </a:p>
        <a:p>
          <a:pPr algn="ctr">
            <a:spcAft>
              <a:spcPct val="35000"/>
            </a:spcAft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20,2 %</a:t>
          </a:r>
        </a:p>
      </dgm:t>
    </dgm:pt>
    <dgm:pt modelId="{9924A401-F805-45F5-A033-EE56307F44B5}" type="parTrans" cxnId="{819B8930-DA83-4E35-B628-CE9EC3865A9B}">
      <dgm:prSet/>
      <dgm:spPr/>
      <dgm:t>
        <a:bodyPr/>
        <a:lstStyle/>
        <a:p>
          <a:endParaRPr lang="ru-RU"/>
        </a:p>
      </dgm:t>
    </dgm:pt>
    <dgm:pt modelId="{D571BABE-3011-4F94-9376-5D51D5758CA9}" type="sibTrans" cxnId="{819B8930-DA83-4E35-B628-CE9EC3865A9B}">
      <dgm:prSet/>
      <dgm:spPr>
        <a:solidFill>
          <a:srgbClr val="E7E200"/>
        </a:solidFill>
      </dgm:spPr>
      <dgm:t>
        <a:bodyPr/>
        <a:lstStyle/>
        <a:p>
          <a:endParaRPr lang="ru-RU"/>
        </a:p>
      </dgm:t>
    </dgm:pt>
    <dgm:pt modelId="{D22A6FBC-B47A-4AE5-ABEB-ADDACEB263C1}">
      <dgm:prSet custT="1"/>
      <dgm:spPr/>
      <dgm:t>
        <a:bodyPr lIns="0" rIns="0"/>
        <a:lstStyle/>
        <a:p>
          <a:pPr algn="ctr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Возмещение затрат по наращиванию маточного поголовья овец и коз 3,6 тыс. рублей </a:t>
          </a:r>
        </a:p>
        <a:p>
          <a:pPr algn="ctr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0,04%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4D1F88C-3D39-49D6-BC98-3EC47B358175}" type="parTrans" cxnId="{B3483FDB-4DAB-448C-9835-62BBA49C8575}">
      <dgm:prSet/>
      <dgm:spPr/>
      <dgm:t>
        <a:bodyPr/>
        <a:lstStyle/>
        <a:p>
          <a:endParaRPr lang="ru-RU"/>
        </a:p>
      </dgm:t>
    </dgm:pt>
    <dgm:pt modelId="{8DEFEE44-D74C-4FAF-B570-30C25BC25691}" type="sibTrans" cxnId="{B3483FDB-4DAB-448C-9835-62BBA49C8575}">
      <dgm:prSet/>
      <dgm:spPr>
        <a:solidFill>
          <a:srgbClr val="E7E200"/>
        </a:solidFill>
      </dgm:spPr>
      <dgm:t>
        <a:bodyPr/>
        <a:lstStyle/>
        <a:p>
          <a:endParaRPr lang="ru-RU"/>
        </a:p>
      </dgm:t>
    </dgm:pt>
    <dgm:pt modelId="{BA472614-60D5-425B-9A27-C3B779447CD9}">
      <dgm:prSet custT="1"/>
      <dgm:spPr/>
      <dgm:t>
        <a:bodyPr/>
        <a:lstStyle/>
        <a:p>
          <a:pPr algn="ctr">
            <a:spcAft>
              <a:spcPts val="0"/>
            </a:spcAft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Несвязанная поддержка в области растениеводства </a:t>
          </a:r>
        </a:p>
        <a:p>
          <a:pPr algn="ctr">
            <a:spcAft>
              <a:spcPct val="35000"/>
            </a:spcAft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6 940,1 тыс. рублей </a:t>
          </a:r>
        </a:p>
        <a:p>
          <a:pPr algn="ctr">
            <a:spcAft>
              <a:spcPct val="35000"/>
            </a:spcAft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79,8%</a:t>
          </a:r>
        </a:p>
      </dgm:t>
    </dgm:pt>
    <dgm:pt modelId="{31D775E7-74C3-4B71-B3A7-08BC97D4A009}" type="parTrans" cxnId="{9B17F67A-A8CF-4A44-BDE4-68916570F2B1}">
      <dgm:prSet/>
      <dgm:spPr/>
      <dgm:t>
        <a:bodyPr/>
        <a:lstStyle/>
        <a:p>
          <a:endParaRPr lang="ru-RU"/>
        </a:p>
      </dgm:t>
    </dgm:pt>
    <dgm:pt modelId="{E569881F-F7DE-475C-81ED-C7DC51098AA7}" type="sibTrans" cxnId="{9B17F67A-A8CF-4A44-BDE4-68916570F2B1}">
      <dgm:prSet/>
      <dgm:spPr>
        <a:solidFill>
          <a:srgbClr val="E7E200"/>
        </a:solidFill>
      </dgm:spPr>
      <dgm:t>
        <a:bodyPr/>
        <a:lstStyle/>
        <a:p>
          <a:endParaRPr lang="ru-RU"/>
        </a:p>
      </dgm:t>
    </dgm:pt>
    <dgm:pt modelId="{56851DE2-72C6-468F-8406-CFDA7165C6B4}" type="pres">
      <dgm:prSet presAssocID="{C2557B33-2463-4FC4-973F-F8532F574B9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4A8ABD0-2B7B-4B0B-AB81-FAF366365900}" type="pres">
      <dgm:prSet presAssocID="{C2557B33-2463-4FC4-973F-F8532F574B93}" presName="Name1" presStyleCnt="0"/>
      <dgm:spPr/>
      <dgm:t>
        <a:bodyPr/>
        <a:lstStyle/>
        <a:p>
          <a:endParaRPr lang="ru-RU"/>
        </a:p>
      </dgm:t>
    </dgm:pt>
    <dgm:pt modelId="{223B9575-BE40-47FC-9885-F57B127CA479}" type="pres">
      <dgm:prSet presAssocID="{6DE5D7C5-0BE8-45C8-A62A-8703EB4C2DB6}" presName="picture_1" presStyleCnt="0"/>
      <dgm:spPr/>
      <dgm:t>
        <a:bodyPr/>
        <a:lstStyle/>
        <a:p>
          <a:endParaRPr lang="ru-RU"/>
        </a:p>
      </dgm:t>
    </dgm:pt>
    <dgm:pt modelId="{7C457650-B91B-4E0D-A4AF-EAEDD4D6659F}" type="pres">
      <dgm:prSet presAssocID="{6DE5D7C5-0BE8-45C8-A62A-8703EB4C2DB6}" presName="pictureRepeatNode" presStyleLbl="alignImgPlace1" presStyleIdx="0" presStyleCnt="4" custScaleX="67965" custScaleY="67107" custLinFactNeighborX="-15025" custLinFactNeighborY="1754"/>
      <dgm:spPr/>
      <dgm:t>
        <a:bodyPr/>
        <a:lstStyle/>
        <a:p>
          <a:endParaRPr lang="ru-RU"/>
        </a:p>
      </dgm:t>
    </dgm:pt>
    <dgm:pt modelId="{E52DFAB0-3E9E-4ED1-8D36-432399B2F048}" type="pres">
      <dgm:prSet presAssocID="{9B9FDAA8-3502-4538-B78F-52E65CA4FFF2}" presName="text_1" presStyleLbl="node1" presStyleIdx="0" presStyleCnt="0" custLinFactNeighborX="-267" custLinFactNeighborY="-618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194C88-DABC-4629-BE2E-7D6B1997DD45}" type="pres">
      <dgm:prSet presAssocID="{D571BABE-3011-4F94-9376-5D51D5758CA9}" presName="picture_2" presStyleCnt="0"/>
      <dgm:spPr/>
      <dgm:t>
        <a:bodyPr/>
        <a:lstStyle/>
        <a:p>
          <a:endParaRPr lang="ru-RU"/>
        </a:p>
      </dgm:t>
    </dgm:pt>
    <dgm:pt modelId="{F69513E9-67C2-42A8-849B-EDECFFB61DA9}" type="pres">
      <dgm:prSet presAssocID="{D571BABE-3011-4F94-9376-5D51D5758CA9}" presName="pictureRepeatNode" presStyleLbl="alignImgPlace1" presStyleIdx="1" presStyleCnt="4" custScaleX="207861" custScaleY="187719" custLinFactNeighborX="88099" custLinFactNeighborY="-6257"/>
      <dgm:spPr/>
      <dgm:t>
        <a:bodyPr/>
        <a:lstStyle/>
        <a:p>
          <a:endParaRPr lang="ru-RU"/>
        </a:p>
      </dgm:t>
    </dgm:pt>
    <dgm:pt modelId="{D53961C2-2ED6-4F2C-903A-1D5D546849EF}" type="pres">
      <dgm:prSet presAssocID="{6B5D90E5-8D0E-4F8B-A50D-4393C9735844}" presName="line_2" presStyleLbl="parChTrans1D1" presStyleIdx="0" presStyleCnt="3" custLinFactY="300000" custLinFactNeighborY="315069"/>
      <dgm:spPr>
        <a:ln>
          <a:solidFill>
            <a:srgbClr val="00CCFF"/>
          </a:solidFill>
        </a:ln>
      </dgm:spPr>
      <dgm:t>
        <a:bodyPr/>
        <a:lstStyle/>
        <a:p>
          <a:endParaRPr lang="ru-RU"/>
        </a:p>
      </dgm:t>
    </dgm:pt>
    <dgm:pt modelId="{6538BB8A-70A3-4A0F-8C8B-CC703DCAFF91}" type="pres">
      <dgm:prSet presAssocID="{6B5D90E5-8D0E-4F8B-A50D-4393C9735844}" presName="textparent_2" presStyleLbl="node1" presStyleIdx="0" presStyleCnt="0"/>
      <dgm:spPr/>
      <dgm:t>
        <a:bodyPr/>
        <a:lstStyle/>
        <a:p>
          <a:endParaRPr lang="ru-RU"/>
        </a:p>
      </dgm:t>
    </dgm:pt>
    <dgm:pt modelId="{E1DD3274-6FB0-416B-AF34-D0174E3600A8}" type="pres">
      <dgm:prSet presAssocID="{6B5D90E5-8D0E-4F8B-A50D-4393C9735844}" presName="text_2" presStyleLbl="revTx" presStyleIdx="0" presStyleCnt="3" custScaleX="161051" custScaleY="161051" custLinFactNeighborX="-14086" custLinFactNeighborY="-49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FF3E73-BE0C-4FCD-BEA9-92E8CB43B20A}" type="pres">
      <dgm:prSet presAssocID="{E569881F-F7DE-475C-81ED-C7DC51098AA7}" presName="picture_3" presStyleCnt="0"/>
      <dgm:spPr/>
      <dgm:t>
        <a:bodyPr/>
        <a:lstStyle/>
        <a:p>
          <a:endParaRPr lang="ru-RU"/>
        </a:p>
      </dgm:t>
    </dgm:pt>
    <dgm:pt modelId="{95992669-5947-4DC4-B5D0-9B6C0E37C475}" type="pres">
      <dgm:prSet presAssocID="{E569881F-F7DE-475C-81ED-C7DC51098AA7}" presName="pictureRepeatNode" presStyleLbl="alignImgPlace1" presStyleIdx="2" presStyleCnt="4" custScaleX="198598" custScaleY="184394" custLinFactNeighborX="-23112" custLinFactNeighborY="-292"/>
      <dgm:spPr/>
      <dgm:t>
        <a:bodyPr/>
        <a:lstStyle/>
        <a:p>
          <a:endParaRPr lang="ru-RU"/>
        </a:p>
      </dgm:t>
    </dgm:pt>
    <dgm:pt modelId="{A96E2C84-6410-41BD-9EBC-A012989C581D}" type="pres">
      <dgm:prSet presAssocID="{BA472614-60D5-425B-9A27-C3B779447CD9}" presName="line_3" presStyleLbl="parChTrans1D1" presStyleIdx="1" presStyleCnt="3"/>
      <dgm:spPr>
        <a:ln>
          <a:solidFill>
            <a:srgbClr val="00CCFF"/>
          </a:solidFill>
        </a:ln>
      </dgm:spPr>
      <dgm:t>
        <a:bodyPr/>
        <a:lstStyle/>
        <a:p>
          <a:endParaRPr lang="ru-RU"/>
        </a:p>
      </dgm:t>
    </dgm:pt>
    <dgm:pt modelId="{299C3EB8-16CC-405C-BD79-3B6AF6698CB6}" type="pres">
      <dgm:prSet presAssocID="{BA472614-60D5-425B-9A27-C3B779447CD9}" presName="textparent_3" presStyleLbl="node1" presStyleIdx="0" presStyleCnt="0"/>
      <dgm:spPr/>
      <dgm:t>
        <a:bodyPr/>
        <a:lstStyle/>
        <a:p>
          <a:endParaRPr lang="ru-RU"/>
        </a:p>
      </dgm:t>
    </dgm:pt>
    <dgm:pt modelId="{22A0053B-5F78-49BA-A44D-09D6A0C50A7C}" type="pres">
      <dgm:prSet presAssocID="{BA472614-60D5-425B-9A27-C3B779447CD9}" presName="text_3" presStyleLbl="revTx" presStyleIdx="1" presStyleCnt="3" custLinFactX="-1337" custLinFactNeighborX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4187AF-565F-4D92-94FA-36473BE3F305}" type="pres">
      <dgm:prSet presAssocID="{8DEFEE44-D74C-4FAF-B570-30C25BC25691}" presName="picture_4" presStyleCnt="0"/>
      <dgm:spPr/>
      <dgm:t>
        <a:bodyPr/>
        <a:lstStyle/>
        <a:p>
          <a:endParaRPr lang="ru-RU"/>
        </a:p>
      </dgm:t>
    </dgm:pt>
    <dgm:pt modelId="{6B39BA08-FE12-4771-BC5D-2ADF174DBB16}" type="pres">
      <dgm:prSet presAssocID="{8DEFEE44-D74C-4FAF-B570-30C25BC25691}" presName="pictureRepeatNode" presStyleLbl="alignImgPlace1" presStyleIdx="3" presStyleCnt="4" custScaleX="207859" custScaleY="190644" custLinFactNeighborX="88100" custLinFactNeighborY="6257"/>
      <dgm:spPr/>
      <dgm:t>
        <a:bodyPr/>
        <a:lstStyle/>
        <a:p>
          <a:endParaRPr lang="ru-RU"/>
        </a:p>
      </dgm:t>
    </dgm:pt>
    <dgm:pt modelId="{A0E23306-256A-4E91-8F75-E03F09DDBA11}" type="pres">
      <dgm:prSet presAssocID="{D22A6FBC-B47A-4AE5-ABEB-ADDACEB263C1}" presName="line_4" presStyleLbl="parChTrans1D1" presStyleIdx="2" presStyleCnt="3" custLinFactY="-165039" custLinFactNeighborY="-200000"/>
      <dgm:spPr>
        <a:ln>
          <a:solidFill>
            <a:srgbClr val="00CCFF"/>
          </a:solidFill>
        </a:ln>
      </dgm:spPr>
      <dgm:t>
        <a:bodyPr/>
        <a:lstStyle/>
        <a:p>
          <a:endParaRPr lang="ru-RU"/>
        </a:p>
      </dgm:t>
    </dgm:pt>
    <dgm:pt modelId="{FFD7A179-84D0-48C2-A206-92217DD89529}" type="pres">
      <dgm:prSet presAssocID="{D22A6FBC-B47A-4AE5-ABEB-ADDACEB263C1}" presName="textparent_4" presStyleLbl="node1" presStyleIdx="0" presStyleCnt="0"/>
      <dgm:spPr/>
      <dgm:t>
        <a:bodyPr/>
        <a:lstStyle/>
        <a:p>
          <a:endParaRPr lang="ru-RU"/>
        </a:p>
      </dgm:t>
    </dgm:pt>
    <dgm:pt modelId="{CCAF9F3A-EAF0-429A-A49A-E15D165C15BD}" type="pres">
      <dgm:prSet presAssocID="{D22A6FBC-B47A-4AE5-ABEB-ADDACEB263C1}" presName="text_4" presStyleLbl="revTx" presStyleIdx="2" presStyleCnt="3" custScaleX="136683" custScaleY="128076" custLinFactNeighborX="-14263" custLinFactNeighborY="91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E15473-9704-4529-AC4C-E25436090ACE}" type="presOf" srcId="{6B5D90E5-8D0E-4F8B-A50D-4393C9735844}" destId="{E1DD3274-6FB0-416B-AF34-D0174E3600A8}" srcOrd="0" destOrd="0" presId="urn:microsoft.com/office/officeart/2008/layout/CircularPictureCallout"/>
    <dgm:cxn modelId="{099FEE81-217A-452A-A436-14D2E4182DC9}" type="presOf" srcId="{D22A6FBC-B47A-4AE5-ABEB-ADDACEB263C1}" destId="{CCAF9F3A-EAF0-429A-A49A-E15D165C15BD}" srcOrd="0" destOrd="0" presId="urn:microsoft.com/office/officeart/2008/layout/CircularPictureCallout"/>
    <dgm:cxn modelId="{8E83CC23-6654-42D1-A79D-3C9F523EFA53}" type="presOf" srcId="{D571BABE-3011-4F94-9376-5D51D5758CA9}" destId="{F69513E9-67C2-42A8-849B-EDECFFB61DA9}" srcOrd="0" destOrd="0" presId="urn:microsoft.com/office/officeart/2008/layout/CircularPictureCallout"/>
    <dgm:cxn modelId="{819B8930-DA83-4E35-B628-CE9EC3865A9B}" srcId="{C2557B33-2463-4FC4-973F-F8532F574B93}" destId="{6B5D90E5-8D0E-4F8B-A50D-4393C9735844}" srcOrd="1" destOrd="0" parTransId="{9924A401-F805-45F5-A033-EE56307F44B5}" sibTransId="{D571BABE-3011-4F94-9376-5D51D5758CA9}"/>
    <dgm:cxn modelId="{A714A1FE-A95A-4C3E-8BA6-758F02B59471}" type="presOf" srcId="{E569881F-F7DE-475C-81ED-C7DC51098AA7}" destId="{95992669-5947-4DC4-B5D0-9B6C0E37C475}" srcOrd="0" destOrd="0" presId="urn:microsoft.com/office/officeart/2008/layout/CircularPictureCallout"/>
    <dgm:cxn modelId="{B8A8119C-4ADA-435D-8112-8697DF2A7802}" type="presOf" srcId="{8DEFEE44-D74C-4FAF-B570-30C25BC25691}" destId="{6B39BA08-FE12-4771-BC5D-2ADF174DBB16}" srcOrd="0" destOrd="0" presId="urn:microsoft.com/office/officeart/2008/layout/CircularPictureCallout"/>
    <dgm:cxn modelId="{7DEE60FE-757D-4DDE-A14B-94F9708ACC73}" type="presOf" srcId="{9B9FDAA8-3502-4538-B78F-52E65CA4FFF2}" destId="{E52DFAB0-3E9E-4ED1-8D36-432399B2F048}" srcOrd="0" destOrd="0" presId="urn:microsoft.com/office/officeart/2008/layout/CircularPictureCallout"/>
    <dgm:cxn modelId="{0061382A-A447-435A-81DB-E97ED4618D53}" type="presOf" srcId="{C2557B33-2463-4FC4-973F-F8532F574B93}" destId="{56851DE2-72C6-468F-8406-CFDA7165C6B4}" srcOrd="0" destOrd="0" presId="urn:microsoft.com/office/officeart/2008/layout/CircularPictureCallout"/>
    <dgm:cxn modelId="{B3483FDB-4DAB-448C-9835-62BBA49C8575}" srcId="{C2557B33-2463-4FC4-973F-F8532F574B93}" destId="{D22A6FBC-B47A-4AE5-ABEB-ADDACEB263C1}" srcOrd="3" destOrd="0" parTransId="{04D1F88C-3D39-49D6-BC98-3EC47B358175}" sibTransId="{8DEFEE44-D74C-4FAF-B570-30C25BC25691}"/>
    <dgm:cxn modelId="{0D96E4F8-336C-4257-9111-A5C789442327}" type="presOf" srcId="{BA472614-60D5-425B-9A27-C3B779447CD9}" destId="{22A0053B-5F78-49BA-A44D-09D6A0C50A7C}" srcOrd="0" destOrd="0" presId="urn:microsoft.com/office/officeart/2008/layout/CircularPictureCallout"/>
    <dgm:cxn modelId="{9B17F67A-A8CF-4A44-BDE4-68916570F2B1}" srcId="{C2557B33-2463-4FC4-973F-F8532F574B93}" destId="{BA472614-60D5-425B-9A27-C3B779447CD9}" srcOrd="2" destOrd="0" parTransId="{31D775E7-74C3-4B71-B3A7-08BC97D4A009}" sibTransId="{E569881F-F7DE-475C-81ED-C7DC51098AA7}"/>
    <dgm:cxn modelId="{58387AF6-5B4D-4BE0-9A61-C636EA8D21C3}" srcId="{C2557B33-2463-4FC4-973F-F8532F574B93}" destId="{9B9FDAA8-3502-4538-B78F-52E65CA4FFF2}" srcOrd="0" destOrd="0" parTransId="{99628CAA-6205-4D4C-A272-0DFA377BF9CE}" sibTransId="{6DE5D7C5-0BE8-45C8-A62A-8703EB4C2DB6}"/>
    <dgm:cxn modelId="{FA6081ED-2529-4973-A3D5-D107CCB5DBD9}" type="presOf" srcId="{6DE5D7C5-0BE8-45C8-A62A-8703EB4C2DB6}" destId="{7C457650-B91B-4E0D-A4AF-EAEDD4D6659F}" srcOrd="0" destOrd="0" presId="urn:microsoft.com/office/officeart/2008/layout/CircularPictureCallout"/>
    <dgm:cxn modelId="{BF6BB1EB-E8D6-4CB4-962D-7793325A6F1D}" type="presParOf" srcId="{56851DE2-72C6-468F-8406-CFDA7165C6B4}" destId="{84A8ABD0-2B7B-4B0B-AB81-FAF366365900}" srcOrd="0" destOrd="0" presId="urn:microsoft.com/office/officeart/2008/layout/CircularPictureCallout"/>
    <dgm:cxn modelId="{D2DF2FEB-EFEE-4E19-ACBE-8DB437858A8B}" type="presParOf" srcId="{84A8ABD0-2B7B-4B0B-AB81-FAF366365900}" destId="{223B9575-BE40-47FC-9885-F57B127CA479}" srcOrd="0" destOrd="0" presId="urn:microsoft.com/office/officeart/2008/layout/CircularPictureCallout"/>
    <dgm:cxn modelId="{74422815-943E-42B5-A12E-32E625ABC0A4}" type="presParOf" srcId="{223B9575-BE40-47FC-9885-F57B127CA479}" destId="{7C457650-B91B-4E0D-A4AF-EAEDD4D6659F}" srcOrd="0" destOrd="0" presId="urn:microsoft.com/office/officeart/2008/layout/CircularPictureCallout"/>
    <dgm:cxn modelId="{B15764BA-98C1-4660-A62D-F2C2D1F0344B}" type="presParOf" srcId="{84A8ABD0-2B7B-4B0B-AB81-FAF366365900}" destId="{E52DFAB0-3E9E-4ED1-8D36-432399B2F048}" srcOrd="1" destOrd="0" presId="urn:microsoft.com/office/officeart/2008/layout/CircularPictureCallout"/>
    <dgm:cxn modelId="{3E650ADC-3C1B-4D70-950F-0C4C2B424DCF}" type="presParOf" srcId="{84A8ABD0-2B7B-4B0B-AB81-FAF366365900}" destId="{9A194C88-DABC-4629-BE2E-7D6B1997DD45}" srcOrd="2" destOrd="0" presId="urn:microsoft.com/office/officeart/2008/layout/CircularPictureCallout"/>
    <dgm:cxn modelId="{B9C178D6-D1B8-4B99-B205-9D548899362F}" type="presParOf" srcId="{9A194C88-DABC-4629-BE2E-7D6B1997DD45}" destId="{F69513E9-67C2-42A8-849B-EDECFFB61DA9}" srcOrd="0" destOrd="0" presId="urn:microsoft.com/office/officeart/2008/layout/CircularPictureCallout"/>
    <dgm:cxn modelId="{27835915-7C6D-4532-A9AC-B0630BE2422A}" type="presParOf" srcId="{84A8ABD0-2B7B-4B0B-AB81-FAF366365900}" destId="{D53961C2-2ED6-4F2C-903A-1D5D546849EF}" srcOrd="3" destOrd="0" presId="urn:microsoft.com/office/officeart/2008/layout/CircularPictureCallout"/>
    <dgm:cxn modelId="{14FB0641-F3A7-4136-BB50-7FA6D833FAB8}" type="presParOf" srcId="{84A8ABD0-2B7B-4B0B-AB81-FAF366365900}" destId="{6538BB8A-70A3-4A0F-8C8B-CC703DCAFF91}" srcOrd="4" destOrd="0" presId="urn:microsoft.com/office/officeart/2008/layout/CircularPictureCallout"/>
    <dgm:cxn modelId="{19BCC3E8-81C5-44C8-A897-AD42605E9FE3}" type="presParOf" srcId="{6538BB8A-70A3-4A0F-8C8B-CC703DCAFF91}" destId="{E1DD3274-6FB0-416B-AF34-D0174E3600A8}" srcOrd="0" destOrd="0" presId="urn:microsoft.com/office/officeart/2008/layout/CircularPictureCallout"/>
    <dgm:cxn modelId="{38985724-12D6-4448-B504-EE3B08629CE2}" type="presParOf" srcId="{84A8ABD0-2B7B-4B0B-AB81-FAF366365900}" destId="{16FF3E73-BE0C-4FCD-BEA9-92E8CB43B20A}" srcOrd="5" destOrd="0" presId="urn:microsoft.com/office/officeart/2008/layout/CircularPictureCallout"/>
    <dgm:cxn modelId="{E468CB9D-74A6-4E86-82B2-F4E4096A0BF1}" type="presParOf" srcId="{16FF3E73-BE0C-4FCD-BEA9-92E8CB43B20A}" destId="{95992669-5947-4DC4-B5D0-9B6C0E37C475}" srcOrd="0" destOrd="0" presId="urn:microsoft.com/office/officeart/2008/layout/CircularPictureCallout"/>
    <dgm:cxn modelId="{FD2EF80E-96B7-4420-84FC-F168E85425AC}" type="presParOf" srcId="{84A8ABD0-2B7B-4B0B-AB81-FAF366365900}" destId="{A96E2C84-6410-41BD-9EBC-A012989C581D}" srcOrd="6" destOrd="0" presId="urn:microsoft.com/office/officeart/2008/layout/CircularPictureCallout"/>
    <dgm:cxn modelId="{B3441990-D4DA-4399-A18A-041E7FEE3EE9}" type="presParOf" srcId="{84A8ABD0-2B7B-4B0B-AB81-FAF366365900}" destId="{299C3EB8-16CC-405C-BD79-3B6AF6698CB6}" srcOrd="7" destOrd="0" presId="urn:microsoft.com/office/officeart/2008/layout/CircularPictureCallout"/>
    <dgm:cxn modelId="{DA5F94D9-1223-4745-AD04-4707B61893FD}" type="presParOf" srcId="{299C3EB8-16CC-405C-BD79-3B6AF6698CB6}" destId="{22A0053B-5F78-49BA-A44D-09D6A0C50A7C}" srcOrd="0" destOrd="0" presId="urn:microsoft.com/office/officeart/2008/layout/CircularPictureCallout"/>
    <dgm:cxn modelId="{37CB70A6-151B-44E2-B711-3EC30F4BECC7}" type="presParOf" srcId="{84A8ABD0-2B7B-4B0B-AB81-FAF366365900}" destId="{2F4187AF-565F-4D92-94FA-36473BE3F305}" srcOrd="8" destOrd="0" presId="urn:microsoft.com/office/officeart/2008/layout/CircularPictureCallout"/>
    <dgm:cxn modelId="{004B35EE-9544-42EA-8092-E49C97E14596}" type="presParOf" srcId="{2F4187AF-565F-4D92-94FA-36473BE3F305}" destId="{6B39BA08-FE12-4771-BC5D-2ADF174DBB16}" srcOrd="0" destOrd="0" presId="urn:microsoft.com/office/officeart/2008/layout/CircularPictureCallout"/>
    <dgm:cxn modelId="{41022E44-DF01-4632-9FE9-03A444CDD83E}" type="presParOf" srcId="{84A8ABD0-2B7B-4B0B-AB81-FAF366365900}" destId="{A0E23306-256A-4E91-8F75-E03F09DDBA11}" srcOrd="9" destOrd="0" presId="urn:microsoft.com/office/officeart/2008/layout/CircularPictureCallout"/>
    <dgm:cxn modelId="{AEEEBA79-52EE-4FC1-B351-4F7AAC7542EE}" type="presParOf" srcId="{84A8ABD0-2B7B-4B0B-AB81-FAF366365900}" destId="{FFD7A179-84D0-48C2-A206-92217DD89529}" srcOrd="10" destOrd="0" presId="urn:microsoft.com/office/officeart/2008/layout/CircularPictureCallout"/>
    <dgm:cxn modelId="{FC36864D-9728-45CC-B9A4-1E402794875E}" type="presParOf" srcId="{FFD7A179-84D0-48C2-A206-92217DD89529}" destId="{CCAF9F3A-EAF0-429A-A49A-E15D165C15BD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BB0B447-973F-48F5-9555-01CA926A6261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03B8668-E1A2-436A-8E00-CCB392CA44E0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образования </a:t>
          </a:r>
        </a:p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878 042,8 тыс. руб.-96%</a:t>
          </a:r>
          <a:endParaRPr lang="ru-RU" sz="36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2000" b="1" i="1" dirty="0"/>
        </a:p>
      </dgm:t>
    </dgm:pt>
    <dgm:pt modelId="{03AD64DB-5C62-461E-BC5E-D6E1BBD44EEB}" type="parTrans" cxnId="{3FFDF029-A754-4743-A36C-9B61E499FACF}">
      <dgm:prSet/>
      <dgm:spPr/>
      <dgm:t>
        <a:bodyPr/>
        <a:lstStyle/>
        <a:p>
          <a:endParaRPr lang="ru-RU"/>
        </a:p>
      </dgm:t>
    </dgm:pt>
    <dgm:pt modelId="{26425710-6B69-40BC-BDE0-BB3091CD6DB7}" type="sibTrans" cxnId="{3FFDF029-A754-4743-A36C-9B61E499FACF}">
      <dgm:prSet/>
      <dgm:spPr/>
      <dgm:t>
        <a:bodyPr/>
        <a:lstStyle/>
        <a:p>
          <a:endParaRPr lang="ru-RU"/>
        </a:p>
      </dgm:t>
    </dgm:pt>
    <dgm:pt modelId="{2D6A877D-D13D-4F75-9418-87FC1F170457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Пожарная безопасность</a:t>
          </a:r>
          <a:endParaRPr lang="en-US" sz="2000" b="1" i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1 028,1 </a:t>
          </a:r>
          <a:r>
            <a:rPr lang="ru-RU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6ED3B9-FB90-4AC3-9DE1-7D8962174A2B}" type="sibTrans" cxnId="{8D85FD79-4BD7-4870-B1EA-50376D5D55D7}">
      <dgm:prSet/>
      <dgm:spPr/>
      <dgm:t>
        <a:bodyPr/>
        <a:lstStyle/>
        <a:p>
          <a:endParaRPr lang="ru-RU"/>
        </a:p>
      </dgm:t>
    </dgm:pt>
    <dgm:pt modelId="{81A2DC5C-71BD-41F8-9B71-EBFCFA139736}" type="parTrans" cxnId="{8D85FD79-4BD7-4870-B1EA-50376D5D55D7}">
      <dgm:prSet/>
      <dgm:spPr/>
      <dgm:t>
        <a:bodyPr/>
        <a:lstStyle/>
        <a:p>
          <a:endParaRPr lang="ru-RU"/>
        </a:p>
      </dgm:t>
    </dgm:pt>
    <dgm:pt modelId="{87FC880D-05B8-488A-8979-209ECE6F1CC5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Социальная поддержка граждан-</a:t>
          </a:r>
          <a:endParaRPr lang="en-US" sz="2000" b="1" i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32 446,8 тыс. руб.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8CD0EB-5A6D-4A54-9EFF-68FFDD7F22C2}" type="sibTrans" cxnId="{1B839C5E-8891-4117-9710-D456053D6C2C}">
      <dgm:prSet/>
      <dgm:spPr/>
      <dgm:t>
        <a:bodyPr/>
        <a:lstStyle/>
        <a:p>
          <a:endParaRPr lang="ru-RU"/>
        </a:p>
      </dgm:t>
    </dgm:pt>
    <dgm:pt modelId="{D0354DC7-5ED1-4B13-8911-E47B49A247EA}" type="parTrans" cxnId="{1B839C5E-8891-4117-9710-D456053D6C2C}">
      <dgm:prSet/>
      <dgm:spPr/>
      <dgm:t>
        <a:bodyPr/>
        <a:lstStyle/>
        <a:p>
          <a:endParaRPr lang="ru-RU"/>
        </a:p>
      </dgm:t>
    </dgm:pt>
    <dgm:pt modelId="{40C314AC-10FA-49D9-9B9A-0292B7B460C8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FF0066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Электронный муниципалитет 144,7 </a:t>
          </a:r>
          <a:r>
            <a:rPr lang="ru-RU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16FDD10-D6BD-4C39-AE2A-1CA6583207F6}" type="parTrans" cxnId="{408B2BF8-0CC2-438A-B17C-6F5554BF3263}">
      <dgm:prSet/>
      <dgm:spPr/>
      <dgm:t>
        <a:bodyPr/>
        <a:lstStyle/>
        <a:p>
          <a:endParaRPr lang="ru-RU"/>
        </a:p>
      </dgm:t>
    </dgm:pt>
    <dgm:pt modelId="{F94CAC22-9A7D-45B8-9441-8D5F112E2367}" type="sibTrans" cxnId="{408B2BF8-0CC2-438A-B17C-6F5554BF3263}">
      <dgm:prSet/>
      <dgm:spPr/>
      <dgm:t>
        <a:bodyPr/>
        <a:lstStyle/>
        <a:p>
          <a:endParaRPr lang="ru-RU"/>
        </a:p>
      </dgm:t>
    </dgm:pt>
    <dgm:pt modelId="{59A454EF-FFCC-4FB9-9CCA-BDE36DED69E4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00B0F0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Обеспечение общественного порядка и </a:t>
          </a:r>
          <a:r>
            <a:rPr lang="ru-RU" sz="2000" b="1" i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противодействие преступности–2090,6 </a:t>
          </a:r>
          <a:r>
            <a:rPr lang="ru-RU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2A78A5-6AA3-4184-BA93-639942202A06}" type="parTrans" cxnId="{F88A8FDD-3448-40F0-8A6B-FE762F087A0C}">
      <dgm:prSet/>
      <dgm:spPr/>
      <dgm:t>
        <a:bodyPr/>
        <a:lstStyle/>
        <a:p>
          <a:endParaRPr lang="ru-RU"/>
        </a:p>
      </dgm:t>
    </dgm:pt>
    <dgm:pt modelId="{557D79B3-7499-4B82-B862-181920988EB5}" type="sibTrans" cxnId="{F88A8FDD-3448-40F0-8A6B-FE762F087A0C}">
      <dgm:prSet/>
      <dgm:spPr/>
      <dgm:t>
        <a:bodyPr/>
        <a:lstStyle/>
        <a:p>
          <a:endParaRPr lang="ru-RU"/>
        </a:p>
      </dgm:t>
    </dgm:pt>
    <dgm:pt modelId="{EB64D2A4-DE96-4130-8638-F3D2BDF02492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660066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Молодежь Октябрьского района –</a:t>
          </a:r>
        </a:p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621,3 </a:t>
          </a:r>
          <a:r>
            <a:rPr lang="ru-RU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2093BC2-73DF-4CF9-94A3-461738EEB8CF}" type="parTrans" cxnId="{BC219C45-42AE-4130-A4EA-119320FB31B5}">
      <dgm:prSet/>
      <dgm:spPr/>
      <dgm:t>
        <a:bodyPr/>
        <a:lstStyle/>
        <a:p>
          <a:endParaRPr lang="ru-RU"/>
        </a:p>
      </dgm:t>
    </dgm:pt>
    <dgm:pt modelId="{1C507EF0-277A-41CC-BE6D-0C07A615EE9F}" type="sibTrans" cxnId="{BC219C45-42AE-4130-A4EA-119320FB31B5}">
      <dgm:prSet/>
      <dgm:spPr/>
      <dgm:t>
        <a:bodyPr/>
        <a:lstStyle/>
        <a:p>
          <a:endParaRPr lang="ru-RU"/>
        </a:p>
      </dgm:t>
    </dgm:pt>
    <dgm:pt modelId="{3D557954-4A8D-4DCD-9585-87310A3A4D52}" type="pres">
      <dgm:prSet presAssocID="{0BB0B447-973F-48F5-9555-01CA926A62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5818F8-8014-465E-953B-BFDB966E8999}" type="pres">
      <dgm:prSet presAssocID="{303B8668-E1A2-436A-8E00-CCB392CA44E0}" presName="node" presStyleLbl="node1" presStyleIdx="0" presStyleCnt="6" custScaleX="94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2546E9-6EED-4EEE-BB81-C0B37D7537E5}" type="pres">
      <dgm:prSet presAssocID="{26425710-6B69-40BC-BDE0-BB3091CD6DB7}" presName="sibTrans" presStyleCnt="0"/>
      <dgm:spPr/>
    </dgm:pt>
    <dgm:pt modelId="{DE0542B2-D156-4973-9D70-319F47D43830}" type="pres">
      <dgm:prSet presAssocID="{87FC880D-05B8-488A-8979-209ECE6F1CC5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5AEE44-CB97-47E6-A264-06E73BDBA01A}" type="pres">
      <dgm:prSet presAssocID="{DD8CD0EB-5A6D-4A54-9EFF-68FFDD7F22C2}" presName="sibTrans" presStyleCnt="0"/>
      <dgm:spPr/>
    </dgm:pt>
    <dgm:pt modelId="{FD34582B-D4DE-4E46-A644-7019FF0FD519}" type="pres">
      <dgm:prSet presAssocID="{59A454EF-FFCC-4FB9-9CCA-BDE36DED69E4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12129-CDAA-4A73-ADA6-251B374DE33B}" type="pres">
      <dgm:prSet presAssocID="{557D79B3-7499-4B82-B862-181920988EB5}" presName="sibTrans" presStyleCnt="0"/>
      <dgm:spPr/>
    </dgm:pt>
    <dgm:pt modelId="{6D7E7CE0-F194-4A97-8633-A463342F6F27}" type="pres">
      <dgm:prSet presAssocID="{2D6A877D-D13D-4F75-9418-87FC1F170457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F27DA-F63B-4C71-9D6C-41C9866FAC44}" type="pres">
      <dgm:prSet presAssocID="{1E6ED3B9-FB90-4AC3-9DE1-7D8962174A2B}" presName="sibTrans" presStyleCnt="0"/>
      <dgm:spPr/>
    </dgm:pt>
    <dgm:pt modelId="{A1EDE993-A76D-403D-8C35-E7DFD7712185}" type="pres">
      <dgm:prSet presAssocID="{40C314AC-10FA-49D9-9B9A-0292B7B460C8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3049B5-E7BC-46B9-9A6F-71432AC475F0}" type="pres">
      <dgm:prSet presAssocID="{F94CAC22-9A7D-45B8-9441-8D5F112E2367}" presName="sibTrans" presStyleCnt="0"/>
      <dgm:spPr/>
    </dgm:pt>
    <dgm:pt modelId="{CA7008E3-38B4-485A-AAAA-6D44F9E1E7E7}" type="pres">
      <dgm:prSet presAssocID="{EB64D2A4-DE96-4130-8638-F3D2BDF0249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839C5E-8891-4117-9710-D456053D6C2C}" srcId="{0BB0B447-973F-48F5-9555-01CA926A6261}" destId="{87FC880D-05B8-488A-8979-209ECE6F1CC5}" srcOrd="1" destOrd="0" parTransId="{D0354DC7-5ED1-4B13-8911-E47B49A247EA}" sibTransId="{DD8CD0EB-5A6D-4A54-9EFF-68FFDD7F22C2}"/>
    <dgm:cxn modelId="{8D85FD79-4BD7-4870-B1EA-50376D5D55D7}" srcId="{0BB0B447-973F-48F5-9555-01CA926A6261}" destId="{2D6A877D-D13D-4F75-9418-87FC1F170457}" srcOrd="3" destOrd="0" parTransId="{81A2DC5C-71BD-41F8-9B71-EBFCFA139736}" sibTransId="{1E6ED3B9-FB90-4AC3-9DE1-7D8962174A2B}"/>
    <dgm:cxn modelId="{F88A8FDD-3448-40F0-8A6B-FE762F087A0C}" srcId="{0BB0B447-973F-48F5-9555-01CA926A6261}" destId="{59A454EF-FFCC-4FB9-9CCA-BDE36DED69E4}" srcOrd="2" destOrd="0" parTransId="{062A78A5-6AA3-4184-BA93-639942202A06}" sibTransId="{557D79B3-7499-4B82-B862-181920988EB5}"/>
    <dgm:cxn modelId="{5E802DD3-DE30-4C65-A8AF-9781B0669B6A}" type="presOf" srcId="{EB64D2A4-DE96-4130-8638-F3D2BDF02492}" destId="{CA7008E3-38B4-485A-AAAA-6D44F9E1E7E7}" srcOrd="0" destOrd="0" presId="urn:microsoft.com/office/officeart/2005/8/layout/default"/>
    <dgm:cxn modelId="{AF79F556-57CC-4C6F-8CFA-8DA7791E8FC4}" type="presOf" srcId="{59A454EF-FFCC-4FB9-9CCA-BDE36DED69E4}" destId="{FD34582B-D4DE-4E46-A644-7019FF0FD519}" srcOrd="0" destOrd="0" presId="urn:microsoft.com/office/officeart/2005/8/layout/default"/>
    <dgm:cxn modelId="{BC219C45-42AE-4130-A4EA-119320FB31B5}" srcId="{0BB0B447-973F-48F5-9555-01CA926A6261}" destId="{EB64D2A4-DE96-4130-8638-F3D2BDF02492}" srcOrd="5" destOrd="0" parTransId="{42093BC2-73DF-4CF9-94A3-461738EEB8CF}" sibTransId="{1C507EF0-277A-41CC-BE6D-0C07A615EE9F}"/>
    <dgm:cxn modelId="{5FC7AD76-1DDE-4DF2-BAB0-71CC6FE38639}" type="presOf" srcId="{0BB0B447-973F-48F5-9555-01CA926A6261}" destId="{3D557954-4A8D-4DCD-9585-87310A3A4D52}" srcOrd="0" destOrd="0" presId="urn:microsoft.com/office/officeart/2005/8/layout/default"/>
    <dgm:cxn modelId="{3FFDF029-A754-4743-A36C-9B61E499FACF}" srcId="{0BB0B447-973F-48F5-9555-01CA926A6261}" destId="{303B8668-E1A2-436A-8E00-CCB392CA44E0}" srcOrd="0" destOrd="0" parTransId="{03AD64DB-5C62-461E-BC5E-D6E1BBD44EEB}" sibTransId="{26425710-6B69-40BC-BDE0-BB3091CD6DB7}"/>
    <dgm:cxn modelId="{9B0AC39B-BC78-481F-A099-127537BEF776}" type="presOf" srcId="{87FC880D-05B8-488A-8979-209ECE6F1CC5}" destId="{DE0542B2-D156-4973-9D70-319F47D43830}" srcOrd="0" destOrd="0" presId="urn:microsoft.com/office/officeart/2005/8/layout/default"/>
    <dgm:cxn modelId="{46819DD7-401C-4BE0-9A17-EBF2E4BE08FF}" type="presOf" srcId="{40C314AC-10FA-49D9-9B9A-0292B7B460C8}" destId="{A1EDE993-A76D-403D-8C35-E7DFD7712185}" srcOrd="0" destOrd="0" presId="urn:microsoft.com/office/officeart/2005/8/layout/default"/>
    <dgm:cxn modelId="{232E269E-3E9D-4228-8EF8-43BA98F58F1D}" type="presOf" srcId="{2D6A877D-D13D-4F75-9418-87FC1F170457}" destId="{6D7E7CE0-F194-4A97-8633-A463342F6F27}" srcOrd="0" destOrd="0" presId="urn:microsoft.com/office/officeart/2005/8/layout/default"/>
    <dgm:cxn modelId="{408B2BF8-0CC2-438A-B17C-6F5554BF3263}" srcId="{0BB0B447-973F-48F5-9555-01CA926A6261}" destId="{40C314AC-10FA-49D9-9B9A-0292B7B460C8}" srcOrd="4" destOrd="0" parTransId="{016FDD10-D6BD-4C39-AE2A-1CA6583207F6}" sibTransId="{F94CAC22-9A7D-45B8-9441-8D5F112E2367}"/>
    <dgm:cxn modelId="{4A9B5B3F-656F-46DC-8F2C-D4F695E15ED6}" type="presOf" srcId="{303B8668-E1A2-436A-8E00-CCB392CA44E0}" destId="{755818F8-8014-465E-953B-BFDB966E8999}" srcOrd="0" destOrd="0" presId="urn:microsoft.com/office/officeart/2005/8/layout/default"/>
    <dgm:cxn modelId="{A03CBB6E-7C96-4E1F-9736-53938112E2E6}" type="presParOf" srcId="{3D557954-4A8D-4DCD-9585-87310A3A4D52}" destId="{755818F8-8014-465E-953B-BFDB966E8999}" srcOrd="0" destOrd="0" presId="urn:microsoft.com/office/officeart/2005/8/layout/default"/>
    <dgm:cxn modelId="{B8699C2E-7082-44FC-BD10-975991312591}" type="presParOf" srcId="{3D557954-4A8D-4DCD-9585-87310A3A4D52}" destId="{8F2546E9-6EED-4EEE-BB81-C0B37D7537E5}" srcOrd="1" destOrd="0" presId="urn:microsoft.com/office/officeart/2005/8/layout/default"/>
    <dgm:cxn modelId="{0B8A4660-F698-4C77-96A9-17D77814BB17}" type="presParOf" srcId="{3D557954-4A8D-4DCD-9585-87310A3A4D52}" destId="{DE0542B2-D156-4973-9D70-319F47D43830}" srcOrd="2" destOrd="0" presId="urn:microsoft.com/office/officeart/2005/8/layout/default"/>
    <dgm:cxn modelId="{5F9940C3-C169-4B77-AB60-9CD09A90C747}" type="presParOf" srcId="{3D557954-4A8D-4DCD-9585-87310A3A4D52}" destId="{455AEE44-CB97-47E6-A264-06E73BDBA01A}" srcOrd="3" destOrd="0" presId="urn:microsoft.com/office/officeart/2005/8/layout/default"/>
    <dgm:cxn modelId="{B9CAEFBD-D657-4D28-B8E5-9816A87E84E4}" type="presParOf" srcId="{3D557954-4A8D-4DCD-9585-87310A3A4D52}" destId="{FD34582B-D4DE-4E46-A644-7019FF0FD519}" srcOrd="4" destOrd="0" presId="urn:microsoft.com/office/officeart/2005/8/layout/default"/>
    <dgm:cxn modelId="{AC7E29BD-942E-4C05-9362-15D4EFB4607B}" type="presParOf" srcId="{3D557954-4A8D-4DCD-9585-87310A3A4D52}" destId="{02B12129-CDAA-4A73-ADA6-251B374DE33B}" srcOrd="5" destOrd="0" presId="urn:microsoft.com/office/officeart/2005/8/layout/default"/>
    <dgm:cxn modelId="{FCC6E88B-D2D6-4C84-A9D0-A4451B2291D9}" type="presParOf" srcId="{3D557954-4A8D-4DCD-9585-87310A3A4D52}" destId="{6D7E7CE0-F194-4A97-8633-A463342F6F27}" srcOrd="6" destOrd="0" presId="urn:microsoft.com/office/officeart/2005/8/layout/default"/>
    <dgm:cxn modelId="{61D30D23-4529-4B01-B233-676257CEFFCA}" type="presParOf" srcId="{3D557954-4A8D-4DCD-9585-87310A3A4D52}" destId="{FE4F27DA-F63B-4C71-9D6C-41C9866FAC44}" srcOrd="7" destOrd="0" presId="urn:microsoft.com/office/officeart/2005/8/layout/default"/>
    <dgm:cxn modelId="{FE549555-9747-457F-90BD-4874F290A74C}" type="presParOf" srcId="{3D557954-4A8D-4DCD-9585-87310A3A4D52}" destId="{A1EDE993-A76D-403D-8C35-E7DFD7712185}" srcOrd="8" destOrd="0" presId="urn:microsoft.com/office/officeart/2005/8/layout/default"/>
    <dgm:cxn modelId="{4D9A6F3C-23EC-4A3A-81B0-D00A01D0A7F8}" type="presParOf" srcId="{3D557954-4A8D-4DCD-9585-87310A3A4D52}" destId="{1E3049B5-E7BC-46B9-9A6F-71432AC475F0}" srcOrd="9" destOrd="0" presId="urn:microsoft.com/office/officeart/2005/8/layout/default"/>
    <dgm:cxn modelId="{10A275D8-023E-4E4B-A683-8F7F1EF0B46C}" type="presParOf" srcId="{3D557954-4A8D-4DCD-9585-87310A3A4D52}" destId="{CA7008E3-38B4-485A-AAAA-6D44F9E1E7E7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FB9180A-A832-4FDC-AECE-0E0C555B4D16}" type="doc">
      <dgm:prSet loTypeId="urn:microsoft.com/office/officeart/2005/8/layout/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06A41-9263-486F-904B-7694D1AEE764}">
      <dgm:prSet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gm:spPr>
      <dgm:t>
        <a:bodyPr/>
        <a:lstStyle/>
        <a:p>
          <a:pPr rtl="0"/>
          <a:r>
            <a:rPr lang="ru-RU" sz="2000" b="1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B428D52-F8BF-4DAF-90EC-95B6CE8E6FA3}" type="parTrans" cxnId="{5C9C5895-2F25-462D-962C-EA859E1F2BA4}">
      <dgm:prSet/>
      <dgm:spPr/>
      <dgm:t>
        <a:bodyPr/>
        <a:lstStyle/>
        <a:p>
          <a:endParaRPr lang="ru-RU"/>
        </a:p>
      </dgm:t>
    </dgm:pt>
    <dgm:pt modelId="{4CCD2893-B0B3-4421-BAAB-46D95411C894}" type="sibTrans" cxnId="{5C9C5895-2F25-462D-962C-EA859E1F2BA4}">
      <dgm:prSet/>
      <dgm:spPr/>
      <dgm:t>
        <a:bodyPr/>
        <a:lstStyle/>
        <a:p>
          <a:endParaRPr lang="ru-RU"/>
        </a:p>
      </dgm:t>
    </dgm:pt>
    <dgm:pt modelId="{DDA6CE10-4A96-4BDD-9157-B4FD8390CCC1}" type="pres">
      <dgm:prSet presAssocID="{7FB9180A-A832-4FDC-AECE-0E0C555B4D1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EBDE4B-EDBA-4FA7-9EE1-EEC8FE92584E}" type="pres">
      <dgm:prSet presAssocID="{1BA06A41-9263-486F-904B-7694D1AEE764}" presName="node" presStyleLbl="node1" presStyleIdx="0" presStyleCnt="1" custScaleX="55578" custLinFactNeighborX="45827" custLinFactNeighborY="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9C5895-2F25-462D-962C-EA859E1F2BA4}" srcId="{7FB9180A-A832-4FDC-AECE-0E0C555B4D16}" destId="{1BA06A41-9263-486F-904B-7694D1AEE764}" srcOrd="0" destOrd="0" parTransId="{1B428D52-F8BF-4DAF-90EC-95B6CE8E6FA3}" sibTransId="{4CCD2893-B0B3-4421-BAAB-46D95411C894}"/>
    <dgm:cxn modelId="{8CB11DC6-D9CF-4775-8BED-072E8C68B313}" type="presOf" srcId="{1BA06A41-9263-486F-904B-7694D1AEE764}" destId="{91EBDE4B-EDBA-4FA7-9EE1-EEC8FE92584E}" srcOrd="0" destOrd="0" presId="urn:microsoft.com/office/officeart/2005/8/layout/process1"/>
    <dgm:cxn modelId="{50881375-CFB1-46C3-9DA7-9C31256A5966}" type="presOf" srcId="{7FB9180A-A832-4FDC-AECE-0E0C555B4D16}" destId="{DDA6CE10-4A96-4BDD-9157-B4FD8390CCC1}" srcOrd="0" destOrd="0" presId="urn:microsoft.com/office/officeart/2005/8/layout/process1"/>
    <dgm:cxn modelId="{C2C8CDBE-4DE7-4E96-933D-6265018850FD}" type="presParOf" srcId="{DDA6CE10-4A96-4BDD-9157-B4FD8390CCC1}" destId="{91EBDE4B-EDBA-4FA7-9EE1-EEC8FE92584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8D13443-E5A8-4C64-ACCC-E741507013E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A32C82-61B0-4369-9320-B723F995008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подпрограмма «Развитие дошкольного образования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rtl="0"/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452,5 </a:t>
          </a:r>
          <a:r>
            <a:rPr lang="ru-RU" sz="1800" b="1" i="0" baseline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млн.руб</a:t>
          </a:r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CE70DB-11C6-4D8B-A2D3-92BC38369A52}" type="parTrans" cxnId="{8573B895-DBE0-406A-B360-3AA640E3DD05}">
      <dgm:prSet/>
      <dgm:spPr/>
      <dgm:t>
        <a:bodyPr/>
        <a:lstStyle/>
        <a:p>
          <a:endParaRPr lang="ru-RU"/>
        </a:p>
      </dgm:t>
    </dgm:pt>
    <dgm:pt modelId="{2B06AE3E-E17C-4EEC-AFA3-CB28F4ADBC94}" type="sibTrans" cxnId="{8573B895-DBE0-406A-B360-3AA640E3DD05}">
      <dgm:prSet/>
      <dgm:spPr/>
      <dgm:t>
        <a:bodyPr/>
        <a:lstStyle/>
        <a:p>
          <a:endParaRPr lang="ru-RU"/>
        </a:p>
      </dgm:t>
    </dgm:pt>
    <dgm:pt modelId="{37E027F8-CF1A-44DF-AD33-A02361CF1B9C}" type="pres">
      <dgm:prSet presAssocID="{D8D13443-E5A8-4C64-ACCC-E741507013E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C9F681-4B43-4379-9C7E-94181D628D1E}" type="pres">
      <dgm:prSet presAssocID="{71A32C82-61B0-4369-9320-B723F995008D}" presName="hierRoot1" presStyleCnt="0">
        <dgm:presLayoutVars>
          <dgm:hierBranch val="init"/>
        </dgm:presLayoutVars>
      </dgm:prSet>
      <dgm:spPr/>
    </dgm:pt>
    <dgm:pt modelId="{44205C03-7D99-412B-A9B7-4A1BF2E76218}" type="pres">
      <dgm:prSet presAssocID="{71A32C82-61B0-4369-9320-B723F995008D}" presName="rootComposite1" presStyleCnt="0"/>
      <dgm:spPr/>
    </dgm:pt>
    <dgm:pt modelId="{7D6EABC9-A6DC-4BF8-863E-A3EC7C9B32A8}" type="pres">
      <dgm:prSet presAssocID="{71A32C82-61B0-4369-9320-B723F995008D}" presName="rootText1" presStyleLbl="node0" presStyleIdx="0" presStyleCnt="1" custScaleY="148185" custLinFactNeighborX="-69" custLinFactNeighborY="69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25BC5D-4338-4429-8A03-DBA6A7966DD2}" type="pres">
      <dgm:prSet presAssocID="{71A32C82-61B0-4369-9320-B723F995008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8E9BD46-28BC-4F13-AEE9-63A1351D9D7E}" type="pres">
      <dgm:prSet presAssocID="{71A32C82-61B0-4369-9320-B723F995008D}" presName="hierChild2" presStyleCnt="0"/>
      <dgm:spPr/>
    </dgm:pt>
    <dgm:pt modelId="{8B8A58C5-78AB-456D-AD08-9E29B2D7322D}" type="pres">
      <dgm:prSet presAssocID="{71A32C82-61B0-4369-9320-B723F995008D}" presName="hierChild3" presStyleCnt="0"/>
      <dgm:spPr/>
    </dgm:pt>
  </dgm:ptLst>
  <dgm:cxnLst>
    <dgm:cxn modelId="{8573B895-DBE0-406A-B360-3AA640E3DD05}" srcId="{D8D13443-E5A8-4C64-ACCC-E741507013E0}" destId="{71A32C82-61B0-4369-9320-B723F995008D}" srcOrd="0" destOrd="0" parTransId="{11CE70DB-11C6-4D8B-A2D3-92BC38369A52}" sibTransId="{2B06AE3E-E17C-4EEC-AFA3-CB28F4ADBC94}"/>
    <dgm:cxn modelId="{D514EF0B-B7DF-45CF-84BD-336CA841A247}" type="presOf" srcId="{D8D13443-E5A8-4C64-ACCC-E741507013E0}" destId="{37E027F8-CF1A-44DF-AD33-A02361CF1B9C}" srcOrd="0" destOrd="0" presId="urn:microsoft.com/office/officeart/2005/8/layout/orgChart1"/>
    <dgm:cxn modelId="{AACEC76C-B315-4E1E-86BB-2550E94BE5C3}" type="presOf" srcId="{71A32C82-61B0-4369-9320-B723F995008D}" destId="{B225BC5D-4338-4429-8A03-DBA6A7966DD2}" srcOrd="1" destOrd="0" presId="urn:microsoft.com/office/officeart/2005/8/layout/orgChart1"/>
    <dgm:cxn modelId="{CB71BAA9-0863-4BFF-9581-E2C57456F6D3}" type="presOf" srcId="{71A32C82-61B0-4369-9320-B723F995008D}" destId="{7D6EABC9-A6DC-4BF8-863E-A3EC7C9B32A8}" srcOrd="0" destOrd="0" presId="urn:microsoft.com/office/officeart/2005/8/layout/orgChart1"/>
    <dgm:cxn modelId="{D539FF83-2300-4E70-9A47-639D14277599}" type="presParOf" srcId="{37E027F8-CF1A-44DF-AD33-A02361CF1B9C}" destId="{EAC9F681-4B43-4379-9C7E-94181D628D1E}" srcOrd="0" destOrd="0" presId="urn:microsoft.com/office/officeart/2005/8/layout/orgChart1"/>
    <dgm:cxn modelId="{6DC8922D-A5DC-4239-8B0C-CBF451664B66}" type="presParOf" srcId="{EAC9F681-4B43-4379-9C7E-94181D628D1E}" destId="{44205C03-7D99-412B-A9B7-4A1BF2E76218}" srcOrd="0" destOrd="0" presId="urn:microsoft.com/office/officeart/2005/8/layout/orgChart1"/>
    <dgm:cxn modelId="{778321F7-CE77-4F6A-9D3E-14E2B06568A3}" type="presParOf" srcId="{44205C03-7D99-412B-A9B7-4A1BF2E76218}" destId="{7D6EABC9-A6DC-4BF8-863E-A3EC7C9B32A8}" srcOrd="0" destOrd="0" presId="urn:microsoft.com/office/officeart/2005/8/layout/orgChart1"/>
    <dgm:cxn modelId="{B903F15D-7826-400B-A2B4-B359669B9937}" type="presParOf" srcId="{44205C03-7D99-412B-A9B7-4A1BF2E76218}" destId="{B225BC5D-4338-4429-8A03-DBA6A7966DD2}" srcOrd="1" destOrd="0" presId="urn:microsoft.com/office/officeart/2005/8/layout/orgChart1"/>
    <dgm:cxn modelId="{BB924815-BC5B-45BA-89F8-C9A43711D5FE}" type="presParOf" srcId="{EAC9F681-4B43-4379-9C7E-94181D628D1E}" destId="{08E9BD46-28BC-4F13-AEE9-63A1351D9D7E}" srcOrd="1" destOrd="0" presId="urn:microsoft.com/office/officeart/2005/8/layout/orgChart1"/>
    <dgm:cxn modelId="{E0A92AEB-9A65-42DC-939E-4DA2E6D6DDA2}" type="presParOf" srcId="{EAC9F681-4B43-4379-9C7E-94181D628D1E}" destId="{8B8A58C5-78AB-456D-AD08-9E29B2D732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18FAFFB-29E0-4293-928B-769593379BC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21AE80-EB3E-4512-8963-37CA4E99142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подпрограмма «Обеспечение реализации муниципальной программы и   прочие мероприятия»</a:t>
          </a:r>
        </a:p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13,4 млн. руб.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9A680C5-74B8-4618-B4F1-7366DEFE0A08}" type="parTrans" cxnId="{825A0071-D476-4B44-8845-FA43E2E8262A}">
      <dgm:prSet/>
      <dgm:spPr/>
      <dgm:t>
        <a:bodyPr/>
        <a:lstStyle/>
        <a:p>
          <a:endParaRPr lang="ru-RU"/>
        </a:p>
      </dgm:t>
    </dgm:pt>
    <dgm:pt modelId="{1C9D5D5C-2036-498A-AB7B-DB68BAC53808}" type="sibTrans" cxnId="{825A0071-D476-4B44-8845-FA43E2E8262A}">
      <dgm:prSet/>
      <dgm:spPr/>
      <dgm:t>
        <a:bodyPr/>
        <a:lstStyle/>
        <a:p>
          <a:endParaRPr lang="ru-RU"/>
        </a:p>
      </dgm:t>
    </dgm:pt>
    <dgm:pt modelId="{9B59B4FD-0F16-4519-9ADA-3113D91C651E}" type="pres">
      <dgm:prSet presAssocID="{F18FAFFB-29E0-4293-928B-769593379B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C13ECC9-0FB4-4732-AE06-5C7EB6CDC1D0}" type="pres">
      <dgm:prSet presAssocID="{5B21AE80-EB3E-4512-8963-37CA4E99142D}" presName="hierRoot1" presStyleCnt="0">
        <dgm:presLayoutVars>
          <dgm:hierBranch val="init"/>
        </dgm:presLayoutVars>
      </dgm:prSet>
      <dgm:spPr/>
    </dgm:pt>
    <dgm:pt modelId="{89F49B75-CD29-4C44-9D1A-F5851DFF851C}" type="pres">
      <dgm:prSet presAssocID="{5B21AE80-EB3E-4512-8963-37CA4E99142D}" presName="rootComposite1" presStyleCnt="0"/>
      <dgm:spPr/>
    </dgm:pt>
    <dgm:pt modelId="{56605C3B-E320-4B84-BB8D-8B58DB2FA7DF}" type="pres">
      <dgm:prSet presAssocID="{5B21AE80-EB3E-4512-8963-37CA4E99142D}" presName="rootText1" presStyleLbl="node0" presStyleIdx="0" presStyleCnt="1" custScaleY="162525" custLinFactNeighborX="3850" custLinFactNeighborY="407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44AB73-9398-4673-B769-41BB5909D4D0}" type="pres">
      <dgm:prSet presAssocID="{5B21AE80-EB3E-4512-8963-37CA4E99142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6B4E7C6-1DD9-466D-9792-C84567AF6FB9}" type="pres">
      <dgm:prSet presAssocID="{5B21AE80-EB3E-4512-8963-37CA4E99142D}" presName="hierChild2" presStyleCnt="0"/>
      <dgm:spPr/>
    </dgm:pt>
    <dgm:pt modelId="{101BF671-2E9D-4880-8A25-9828C70CEF6E}" type="pres">
      <dgm:prSet presAssocID="{5B21AE80-EB3E-4512-8963-37CA4E99142D}" presName="hierChild3" presStyleCnt="0"/>
      <dgm:spPr/>
    </dgm:pt>
  </dgm:ptLst>
  <dgm:cxnLst>
    <dgm:cxn modelId="{3111BC92-9F08-4F3F-A66B-8BADA3052C75}" type="presOf" srcId="{5B21AE80-EB3E-4512-8963-37CA4E99142D}" destId="{56605C3B-E320-4B84-BB8D-8B58DB2FA7DF}" srcOrd="0" destOrd="0" presId="urn:microsoft.com/office/officeart/2005/8/layout/orgChart1"/>
    <dgm:cxn modelId="{F9BACC38-1C87-45CA-B32D-3EC7B8A3C3D8}" type="presOf" srcId="{5B21AE80-EB3E-4512-8963-37CA4E99142D}" destId="{D844AB73-9398-4673-B769-41BB5909D4D0}" srcOrd="1" destOrd="0" presId="urn:microsoft.com/office/officeart/2005/8/layout/orgChart1"/>
    <dgm:cxn modelId="{825A0071-D476-4B44-8845-FA43E2E8262A}" srcId="{F18FAFFB-29E0-4293-928B-769593379BCC}" destId="{5B21AE80-EB3E-4512-8963-37CA4E99142D}" srcOrd="0" destOrd="0" parTransId="{09A680C5-74B8-4618-B4F1-7366DEFE0A08}" sibTransId="{1C9D5D5C-2036-498A-AB7B-DB68BAC53808}"/>
    <dgm:cxn modelId="{507CF18E-85DB-4079-BDF8-A6A41C685C07}" type="presOf" srcId="{F18FAFFB-29E0-4293-928B-769593379BCC}" destId="{9B59B4FD-0F16-4519-9ADA-3113D91C651E}" srcOrd="0" destOrd="0" presId="urn:microsoft.com/office/officeart/2005/8/layout/orgChart1"/>
    <dgm:cxn modelId="{6738477F-D5E8-4154-A44D-1BE2573EC5B8}" type="presParOf" srcId="{9B59B4FD-0F16-4519-9ADA-3113D91C651E}" destId="{6C13ECC9-0FB4-4732-AE06-5C7EB6CDC1D0}" srcOrd="0" destOrd="0" presId="urn:microsoft.com/office/officeart/2005/8/layout/orgChart1"/>
    <dgm:cxn modelId="{145A52EB-64D4-49C4-9659-1CF56C051BCE}" type="presParOf" srcId="{6C13ECC9-0FB4-4732-AE06-5C7EB6CDC1D0}" destId="{89F49B75-CD29-4C44-9D1A-F5851DFF851C}" srcOrd="0" destOrd="0" presId="urn:microsoft.com/office/officeart/2005/8/layout/orgChart1"/>
    <dgm:cxn modelId="{93113EF0-9852-4F97-B697-9BB699583B6A}" type="presParOf" srcId="{89F49B75-CD29-4C44-9D1A-F5851DFF851C}" destId="{56605C3B-E320-4B84-BB8D-8B58DB2FA7DF}" srcOrd="0" destOrd="0" presId="urn:microsoft.com/office/officeart/2005/8/layout/orgChart1"/>
    <dgm:cxn modelId="{343FA459-3FE9-4F5E-B16D-00C6298ACFCC}" type="presParOf" srcId="{89F49B75-CD29-4C44-9D1A-F5851DFF851C}" destId="{D844AB73-9398-4673-B769-41BB5909D4D0}" srcOrd="1" destOrd="0" presId="urn:microsoft.com/office/officeart/2005/8/layout/orgChart1"/>
    <dgm:cxn modelId="{CD1CE902-D615-43AD-A8B2-14C2882C93E6}" type="presParOf" srcId="{6C13ECC9-0FB4-4732-AE06-5C7EB6CDC1D0}" destId="{96B4E7C6-1DD9-466D-9792-C84567AF6FB9}" srcOrd="1" destOrd="0" presId="urn:microsoft.com/office/officeart/2005/8/layout/orgChart1"/>
    <dgm:cxn modelId="{41606A33-438C-40A4-92DE-7C804F756FF6}" type="presParOf" srcId="{6C13ECC9-0FB4-4732-AE06-5C7EB6CDC1D0}" destId="{101BF671-2E9D-4880-8A25-9828C70CEF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605E146-6963-49EC-82B1-2DC6ED64635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DDABD-C300-4C4E-B4E1-0C3D180DA93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подпрограмма «Развитие общего и дополнительного образования»</a:t>
          </a:r>
        </a:p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412,1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19A6A1-981A-4C54-BF71-9C2F2FDD2583}" type="parTrans" cxnId="{D7512859-621F-4C1D-A3DE-589907884D12}">
      <dgm:prSet/>
      <dgm:spPr/>
      <dgm:t>
        <a:bodyPr/>
        <a:lstStyle/>
        <a:p>
          <a:endParaRPr lang="ru-RU"/>
        </a:p>
      </dgm:t>
    </dgm:pt>
    <dgm:pt modelId="{67F81EAF-7C98-4B3E-86C2-A1B3E9301B84}" type="sibTrans" cxnId="{D7512859-621F-4C1D-A3DE-589907884D12}">
      <dgm:prSet/>
      <dgm:spPr/>
      <dgm:t>
        <a:bodyPr/>
        <a:lstStyle/>
        <a:p>
          <a:endParaRPr lang="ru-RU"/>
        </a:p>
      </dgm:t>
    </dgm:pt>
    <dgm:pt modelId="{7F1D7FF4-C814-46FE-87D7-505BF3D9BF7C}" type="pres">
      <dgm:prSet presAssocID="{D605E146-6963-49EC-82B1-2DC6ED64635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32C47C9-074A-4B4B-9A3E-32BB1DC32A3D}" type="pres">
      <dgm:prSet presAssocID="{1BADDABD-C300-4C4E-B4E1-0C3D180DA93B}" presName="hierRoot1" presStyleCnt="0">
        <dgm:presLayoutVars>
          <dgm:hierBranch val="init"/>
        </dgm:presLayoutVars>
      </dgm:prSet>
      <dgm:spPr/>
    </dgm:pt>
    <dgm:pt modelId="{7DC2F255-0EDD-42DA-BB6D-45E7AF1709E4}" type="pres">
      <dgm:prSet presAssocID="{1BADDABD-C300-4C4E-B4E1-0C3D180DA93B}" presName="rootComposite1" presStyleCnt="0"/>
      <dgm:spPr/>
    </dgm:pt>
    <dgm:pt modelId="{525EA98F-C427-49B6-8B61-6F1B196865AD}" type="pres">
      <dgm:prSet presAssocID="{1BADDABD-C300-4C4E-B4E1-0C3D180DA93B}" presName="rootText1" presStyleLbl="node0" presStyleIdx="0" presStyleCnt="1" custScaleY="133366" custLinFactNeighborX="39283" custLinFactNeighborY="-47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2E368C-FE69-4EE3-88EB-6BBBB619C506}" type="pres">
      <dgm:prSet presAssocID="{1BADDABD-C300-4C4E-B4E1-0C3D180DA93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51DF171-010E-4A36-8DB6-0C7F4F9AF6A7}" type="pres">
      <dgm:prSet presAssocID="{1BADDABD-C300-4C4E-B4E1-0C3D180DA93B}" presName="hierChild2" presStyleCnt="0"/>
      <dgm:spPr/>
    </dgm:pt>
    <dgm:pt modelId="{94BCB66B-5A1F-48B1-BC74-1C9210C23A9E}" type="pres">
      <dgm:prSet presAssocID="{1BADDABD-C300-4C4E-B4E1-0C3D180DA93B}" presName="hierChild3" presStyleCnt="0"/>
      <dgm:spPr/>
    </dgm:pt>
  </dgm:ptLst>
  <dgm:cxnLst>
    <dgm:cxn modelId="{E55411DE-463E-4F9E-AF4B-D35066C68E9E}" type="presOf" srcId="{1BADDABD-C300-4C4E-B4E1-0C3D180DA93B}" destId="{A12E368C-FE69-4EE3-88EB-6BBBB619C506}" srcOrd="1" destOrd="0" presId="urn:microsoft.com/office/officeart/2005/8/layout/orgChart1"/>
    <dgm:cxn modelId="{D7512859-621F-4C1D-A3DE-589907884D12}" srcId="{D605E146-6963-49EC-82B1-2DC6ED646350}" destId="{1BADDABD-C300-4C4E-B4E1-0C3D180DA93B}" srcOrd="0" destOrd="0" parTransId="{3019A6A1-981A-4C54-BF71-9C2F2FDD2583}" sibTransId="{67F81EAF-7C98-4B3E-86C2-A1B3E9301B84}"/>
    <dgm:cxn modelId="{06CA13A1-CA82-47CB-9777-0BFF3FAA7658}" type="presOf" srcId="{1BADDABD-C300-4C4E-B4E1-0C3D180DA93B}" destId="{525EA98F-C427-49B6-8B61-6F1B196865AD}" srcOrd="0" destOrd="0" presId="urn:microsoft.com/office/officeart/2005/8/layout/orgChart1"/>
    <dgm:cxn modelId="{68417550-F242-4C7F-AD5E-03B9BA5B8AA8}" type="presOf" srcId="{D605E146-6963-49EC-82B1-2DC6ED646350}" destId="{7F1D7FF4-C814-46FE-87D7-505BF3D9BF7C}" srcOrd="0" destOrd="0" presId="urn:microsoft.com/office/officeart/2005/8/layout/orgChart1"/>
    <dgm:cxn modelId="{327C8B2D-63B0-4986-B9F7-CEF4C56B2534}" type="presParOf" srcId="{7F1D7FF4-C814-46FE-87D7-505BF3D9BF7C}" destId="{532C47C9-074A-4B4B-9A3E-32BB1DC32A3D}" srcOrd="0" destOrd="0" presId="urn:microsoft.com/office/officeart/2005/8/layout/orgChart1"/>
    <dgm:cxn modelId="{4D0EA715-A1DE-47FD-8DDD-BEADB0E5BF3B}" type="presParOf" srcId="{532C47C9-074A-4B4B-9A3E-32BB1DC32A3D}" destId="{7DC2F255-0EDD-42DA-BB6D-45E7AF1709E4}" srcOrd="0" destOrd="0" presId="urn:microsoft.com/office/officeart/2005/8/layout/orgChart1"/>
    <dgm:cxn modelId="{568AAA88-31DA-42FB-A522-CF7006503A15}" type="presParOf" srcId="{7DC2F255-0EDD-42DA-BB6D-45E7AF1709E4}" destId="{525EA98F-C427-49B6-8B61-6F1B196865AD}" srcOrd="0" destOrd="0" presId="urn:microsoft.com/office/officeart/2005/8/layout/orgChart1"/>
    <dgm:cxn modelId="{9707CD69-9261-411B-8D1A-AF3F21FE0455}" type="presParOf" srcId="{7DC2F255-0EDD-42DA-BB6D-45E7AF1709E4}" destId="{A12E368C-FE69-4EE3-88EB-6BBBB619C506}" srcOrd="1" destOrd="0" presId="urn:microsoft.com/office/officeart/2005/8/layout/orgChart1"/>
    <dgm:cxn modelId="{BC3B9A9F-52F8-4898-816A-292D200FFBE8}" type="presParOf" srcId="{532C47C9-074A-4B4B-9A3E-32BB1DC32A3D}" destId="{651DF171-010E-4A36-8DB6-0C7F4F9AF6A7}" srcOrd="1" destOrd="0" presId="urn:microsoft.com/office/officeart/2005/8/layout/orgChart1"/>
    <dgm:cxn modelId="{1F10463C-D7AF-4953-9E93-59177C3B2B50}" type="presParOf" srcId="{532C47C9-074A-4B4B-9A3E-32BB1DC32A3D}" destId="{94BCB66B-5A1F-48B1-BC74-1C9210C23A9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FB9180A-A832-4FDC-AECE-0E0C555B4D16}" type="doc">
      <dgm:prSet loTypeId="urn:microsoft.com/office/officeart/2005/8/layout/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06A41-9263-486F-904B-7694D1AEE764}">
      <dgm:prSet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gm:spPr>
      <dgm:t>
        <a:bodyPr/>
        <a:lstStyle/>
        <a:p>
          <a:pPr rtl="0"/>
          <a:r>
            <a:rPr lang="ru-RU" sz="2000" b="1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B428D52-F8BF-4DAF-90EC-95B6CE8E6FA3}" type="parTrans" cxnId="{5C9C5895-2F25-462D-962C-EA859E1F2BA4}">
      <dgm:prSet/>
      <dgm:spPr/>
      <dgm:t>
        <a:bodyPr/>
        <a:lstStyle/>
        <a:p>
          <a:endParaRPr lang="ru-RU"/>
        </a:p>
      </dgm:t>
    </dgm:pt>
    <dgm:pt modelId="{4CCD2893-B0B3-4421-BAAB-46D95411C894}" type="sibTrans" cxnId="{5C9C5895-2F25-462D-962C-EA859E1F2BA4}">
      <dgm:prSet/>
      <dgm:spPr/>
      <dgm:t>
        <a:bodyPr/>
        <a:lstStyle/>
        <a:p>
          <a:endParaRPr lang="ru-RU"/>
        </a:p>
      </dgm:t>
    </dgm:pt>
    <dgm:pt modelId="{DDA6CE10-4A96-4BDD-9157-B4FD8390CCC1}" type="pres">
      <dgm:prSet presAssocID="{7FB9180A-A832-4FDC-AECE-0E0C555B4D1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EBDE4B-EDBA-4FA7-9EE1-EEC8FE92584E}" type="pres">
      <dgm:prSet presAssocID="{1BA06A41-9263-486F-904B-7694D1AEE764}" presName="node" presStyleLbl="node1" presStyleIdx="0" presStyleCnt="1" custScaleX="55578" custLinFactNeighborX="45827" custLinFactNeighborY="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9C5895-2F25-462D-962C-EA859E1F2BA4}" srcId="{7FB9180A-A832-4FDC-AECE-0E0C555B4D16}" destId="{1BA06A41-9263-486F-904B-7694D1AEE764}" srcOrd="0" destOrd="0" parTransId="{1B428D52-F8BF-4DAF-90EC-95B6CE8E6FA3}" sibTransId="{4CCD2893-B0B3-4421-BAAB-46D95411C894}"/>
    <dgm:cxn modelId="{ADA9F534-1EA5-4934-B90D-844EA3A37F7E}" type="presOf" srcId="{7FB9180A-A832-4FDC-AECE-0E0C555B4D16}" destId="{DDA6CE10-4A96-4BDD-9157-B4FD8390CCC1}" srcOrd="0" destOrd="0" presId="urn:microsoft.com/office/officeart/2005/8/layout/process1"/>
    <dgm:cxn modelId="{5D45BEC5-EBC7-41DD-8D8E-8E57EF047672}" type="presOf" srcId="{1BA06A41-9263-486F-904B-7694D1AEE764}" destId="{91EBDE4B-EDBA-4FA7-9EE1-EEC8FE92584E}" srcOrd="0" destOrd="0" presId="urn:microsoft.com/office/officeart/2005/8/layout/process1"/>
    <dgm:cxn modelId="{B27CB137-8C8B-46EA-BD87-08FFE012F804}" type="presParOf" srcId="{DDA6CE10-4A96-4BDD-9157-B4FD8390CCC1}" destId="{91EBDE4B-EDBA-4FA7-9EE1-EEC8FE92584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8D13443-E5A8-4C64-ACCC-E741507013E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A32C82-61B0-4369-9320-B723F995008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«Чистка дымоходов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rtl="0"/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165,8 </a:t>
          </a:r>
          <a:r>
            <a:rPr lang="ru-RU" sz="1800" b="1" i="0" baseline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CE70DB-11C6-4D8B-A2D3-92BC38369A52}" type="parTrans" cxnId="{8573B895-DBE0-406A-B360-3AA640E3DD05}">
      <dgm:prSet/>
      <dgm:spPr/>
      <dgm:t>
        <a:bodyPr/>
        <a:lstStyle/>
        <a:p>
          <a:endParaRPr lang="ru-RU"/>
        </a:p>
      </dgm:t>
    </dgm:pt>
    <dgm:pt modelId="{2B06AE3E-E17C-4EEC-AFA3-CB28F4ADBC94}" type="sibTrans" cxnId="{8573B895-DBE0-406A-B360-3AA640E3DD05}">
      <dgm:prSet/>
      <dgm:spPr/>
      <dgm:t>
        <a:bodyPr/>
        <a:lstStyle/>
        <a:p>
          <a:endParaRPr lang="ru-RU"/>
        </a:p>
      </dgm:t>
    </dgm:pt>
    <dgm:pt modelId="{37E027F8-CF1A-44DF-AD33-A02361CF1B9C}" type="pres">
      <dgm:prSet presAssocID="{D8D13443-E5A8-4C64-ACCC-E741507013E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C9F681-4B43-4379-9C7E-94181D628D1E}" type="pres">
      <dgm:prSet presAssocID="{71A32C82-61B0-4369-9320-B723F995008D}" presName="hierRoot1" presStyleCnt="0">
        <dgm:presLayoutVars>
          <dgm:hierBranch val="init"/>
        </dgm:presLayoutVars>
      </dgm:prSet>
      <dgm:spPr/>
    </dgm:pt>
    <dgm:pt modelId="{44205C03-7D99-412B-A9B7-4A1BF2E76218}" type="pres">
      <dgm:prSet presAssocID="{71A32C82-61B0-4369-9320-B723F995008D}" presName="rootComposite1" presStyleCnt="0"/>
      <dgm:spPr/>
    </dgm:pt>
    <dgm:pt modelId="{7D6EABC9-A6DC-4BF8-863E-A3EC7C9B32A8}" type="pres">
      <dgm:prSet presAssocID="{71A32C82-61B0-4369-9320-B723F995008D}" presName="rootText1" presStyleLbl="node0" presStyleIdx="0" presStyleCnt="1" custScaleY="148185" custLinFactNeighborX="-69" custLinFactNeighborY="69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25BC5D-4338-4429-8A03-DBA6A7966DD2}" type="pres">
      <dgm:prSet presAssocID="{71A32C82-61B0-4369-9320-B723F995008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8E9BD46-28BC-4F13-AEE9-63A1351D9D7E}" type="pres">
      <dgm:prSet presAssocID="{71A32C82-61B0-4369-9320-B723F995008D}" presName="hierChild2" presStyleCnt="0"/>
      <dgm:spPr/>
    </dgm:pt>
    <dgm:pt modelId="{8B8A58C5-78AB-456D-AD08-9E29B2D7322D}" type="pres">
      <dgm:prSet presAssocID="{71A32C82-61B0-4369-9320-B723F995008D}" presName="hierChild3" presStyleCnt="0"/>
      <dgm:spPr/>
    </dgm:pt>
  </dgm:ptLst>
  <dgm:cxnLst>
    <dgm:cxn modelId="{8573B895-DBE0-406A-B360-3AA640E3DD05}" srcId="{D8D13443-E5A8-4C64-ACCC-E741507013E0}" destId="{71A32C82-61B0-4369-9320-B723F995008D}" srcOrd="0" destOrd="0" parTransId="{11CE70DB-11C6-4D8B-A2D3-92BC38369A52}" sibTransId="{2B06AE3E-E17C-4EEC-AFA3-CB28F4ADBC94}"/>
    <dgm:cxn modelId="{58D01B37-F6C7-4BED-9289-0D5160D46945}" type="presOf" srcId="{D8D13443-E5A8-4C64-ACCC-E741507013E0}" destId="{37E027F8-CF1A-44DF-AD33-A02361CF1B9C}" srcOrd="0" destOrd="0" presId="urn:microsoft.com/office/officeart/2005/8/layout/orgChart1"/>
    <dgm:cxn modelId="{2827904E-BF4A-44A6-AB62-3D584FED5010}" type="presOf" srcId="{71A32C82-61B0-4369-9320-B723F995008D}" destId="{B225BC5D-4338-4429-8A03-DBA6A7966DD2}" srcOrd="1" destOrd="0" presId="urn:microsoft.com/office/officeart/2005/8/layout/orgChart1"/>
    <dgm:cxn modelId="{2444A7E3-E1E1-4AD5-BB5D-E51063818599}" type="presOf" srcId="{71A32C82-61B0-4369-9320-B723F995008D}" destId="{7D6EABC9-A6DC-4BF8-863E-A3EC7C9B32A8}" srcOrd="0" destOrd="0" presId="urn:microsoft.com/office/officeart/2005/8/layout/orgChart1"/>
    <dgm:cxn modelId="{E4849278-D476-4157-BD58-38EB8F1277C2}" type="presParOf" srcId="{37E027F8-CF1A-44DF-AD33-A02361CF1B9C}" destId="{EAC9F681-4B43-4379-9C7E-94181D628D1E}" srcOrd="0" destOrd="0" presId="urn:microsoft.com/office/officeart/2005/8/layout/orgChart1"/>
    <dgm:cxn modelId="{8D11DA0C-2B05-413C-9E07-1215D809821D}" type="presParOf" srcId="{EAC9F681-4B43-4379-9C7E-94181D628D1E}" destId="{44205C03-7D99-412B-A9B7-4A1BF2E76218}" srcOrd="0" destOrd="0" presId="urn:microsoft.com/office/officeart/2005/8/layout/orgChart1"/>
    <dgm:cxn modelId="{B34C3D37-F136-4E71-B1D6-EB0CA45F3271}" type="presParOf" srcId="{44205C03-7D99-412B-A9B7-4A1BF2E76218}" destId="{7D6EABC9-A6DC-4BF8-863E-A3EC7C9B32A8}" srcOrd="0" destOrd="0" presId="urn:microsoft.com/office/officeart/2005/8/layout/orgChart1"/>
    <dgm:cxn modelId="{10D2F565-21C8-41B4-8E63-A3592BA48B51}" type="presParOf" srcId="{44205C03-7D99-412B-A9B7-4A1BF2E76218}" destId="{B225BC5D-4338-4429-8A03-DBA6A7966DD2}" srcOrd="1" destOrd="0" presId="urn:microsoft.com/office/officeart/2005/8/layout/orgChart1"/>
    <dgm:cxn modelId="{98267F3D-C749-459A-9243-FFD189CEA971}" type="presParOf" srcId="{EAC9F681-4B43-4379-9C7E-94181D628D1E}" destId="{08E9BD46-28BC-4F13-AEE9-63A1351D9D7E}" srcOrd="1" destOrd="0" presId="urn:microsoft.com/office/officeart/2005/8/layout/orgChart1"/>
    <dgm:cxn modelId="{4BC621A1-292B-4E8E-8109-CE4F98DAAA71}" type="presParOf" srcId="{EAC9F681-4B43-4379-9C7E-94181D628D1E}" destId="{8B8A58C5-78AB-456D-AD08-9E29B2D732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18FAFFB-29E0-4293-928B-769593379BC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21AE80-EB3E-4512-8963-37CA4E99142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«Зарядка и приобретение огнетушителей»</a:t>
          </a:r>
        </a:p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142,4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9A680C5-74B8-4618-B4F1-7366DEFE0A08}" type="parTrans" cxnId="{825A0071-D476-4B44-8845-FA43E2E8262A}">
      <dgm:prSet/>
      <dgm:spPr/>
      <dgm:t>
        <a:bodyPr/>
        <a:lstStyle/>
        <a:p>
          <a:endParaRPr lang="ru-RU"/>
        </a:p>
      </dgm:t>
    </dgm:pt>
    <dgm:pt modelId="{1C9D5D5C-2036-498A-AB7B-DB68BAC53808}" type="sibTrans" cxnId="{825A0071-D476-4B44-8845-FA43E2E8262A}">
      <dgm:prSet/>
      <dgm:spPr/>
      <dgm:t>
        <a:bodyPr/>
        <a:lstStyle/>
        <a:p>
          <a:endParaRPr lang="ru-RU"/>
        </a:p>
      </dgm:t>
    </dgm:pt>
    <dgm:pt modelId="{9B59B4FD-0F16-4519-9ADA-3113D91C651E}" type="pres">
      <dgm:prSet presAssocID="{F18FAFFB-29E0-4293-928B-769593379B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C13ECC9-0FB4-4732-AE06-5C7EB6CDC1D0}" type="pres">
      <dgm:prSet presAssocID="{5B21AE80-EB3E-4512-8963-37CA4E99142D}" presName="hierRoot1" presStyleCnt="0">
        <dgm:presLayoutVars>
          <dgm:hierBranch val="init"/>
        </dgm:presLayoutVars>
      </dgm:prSet>
      <dgm:spPr/>
    </dgm:pt>
    <dgm:pt modelId="{89F49B75-CD29-4C44-9D1A-F5851DFF851C}" type="pres">
      <dgm:prSet presAssocID="{5B21AE80-EB3E-4512-8963-37CA4E99142D}" presName="rootComposite1" presStyleCnt="0"/>
      <dgm:spPr/>
    </dgm:pt>
    <dgm:pt modelId="{56605C3B-E320-4B84-BB8D-8B58DB2FA7DF}" type="pres">
      <dgm:prSet presAssocID="{5B21AE80-EB3E-4512-8963-37CA4E99142D}" presName="rootText1" presStyleLbl="node0" presStyleIdx="0" presStyleCnt="1" custScaleY="162525" custLinFactNeighborX="3850" custLinFactNeighborY="407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44AB73-9398-4673-B769-41BB5909D4D0}" type="pres">
      <dgm:prSet presAssocID="{5B21AE80-EB3E-4512-8963-37CA4E99142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6B4E7C6-1DD9-466D-9792-C84567AF6FB9}" type="pres">
      <dgm:prSet presAssocID="{5B21AE80-EB3E-4512-8963-37CA4E99142D}" presName="hierChild2" presStyleCnt="0"/>
      <dgm:spPr/>
    </dgm:pt>
    <dgm:pt modelId="{101BF671-2E9D-4880-8A25-9828C70CEF6E}" type="pres">
      <dgm:prSet presAssocID="{5B21AE80-EB3E-4512-8963-37CA4E99142D}" presName="hierChild3" presStyleCnt="0"/>
      <dgm:spPr/>
    </dgm:pt>
  </dgm:ptLst>
  <dgm:cxnLst>
    <dgm:cxn modelId="{91BE2AF7-B72B-4372-A27D-D6D9CEB65010}" type="presOf" srcId="{5B21AE80-EB3E-4512-8963-37CA4E99142D}" destId="{56605C3B-E320-4B84-BB8D-8B58DB2FA7DF}" srcOrd="0" destOrd="0" presId="urn:microsoft.com/office/officeart/2005/8/layout/orgChart1"/>
    <dgm:cxn modelId="{825A0071-D476-4B44-8845-FA43E2E8262A}" srcId="{F18FAFFB-29E0-4293-928B-769593379BCC}" destId="{5B21AE80-EB3E-4512-8963-37CA4E99142D}" srcOrd="0" destOrd="0" parTransId="{09A680C5-74B8-4618-B4F1-7366DEFE0A08}" sibTransId="{1C9D5D5C-2036-498A-AB7B-DB68BAC53808}"/>
    <dgm:cxn modelId="{CA5DDB47-99B1-4346-B238-FC705B85FA7A}" type="presOf" srcId="{5B21AE80-EB3E-4512-8963-37CA4E99142D}" destId="{D844AB73-9398-4673-B769-41BB5909D4D0}" srcOrd="1" destOrd="0" presId="urn:microsoft.com/office/officeart/2005/8/layout/orgChart1"/>
    <dgm:cxn modelId="{46D81585-1F2E-4DB9-89A9-FADEA0BB1D9C}" type="presOf" srcId="{F18FAFFB-29E0-4293-928B-769593379BCC}" destId="{9B59B4FD-0F16-4519-9ADA-3113D91C651E}" srcOrd="0" destOrd="0" presId="urn:microsoft.com/office/officeart/2005/8/layout/orgChart1"/>
    <dgm:cxn modelId="{FB3BA07E-2CCB-49C7-8422-9D1790EFEAE8}" type="presParOf" srcId="{9B59B4FD-0F16-4519-9ADA-3113D91C651E}" destId="{6C13ECC9-0FB4-4732-AE06-5C7EB6CDC1D0}" srcOrd="0" destOrd="0" presId="urn:microsoft.com/office/officeart/2005/8/layout/orgChart1"/>
    <dgm:cxn modelId="{EDC30EAC-567E-467C-9FEE-187FF936F34E}" type="presParOf" srcId="{6C13ECC9-0FB4-4732-AE06-5C7EB6CDC1D0}" destId="{89F49B75-CD29-4C44-9D1A-F5851DFF851C}" srcOrd="0" destOrd="0" presId="urn:microsoft.com/office/officeart/2005/8/layout/orgChart1"/>
    <dgm:cxn modelId="{837A7295-89D3-4A46-BC86-2AD1606E8219}" type="presParOf" srcId="{89F49B75-CD29-4C44-9D1A-F5851DFF851C}" destId="{56605C3B-E320-4B84-BB8D-8B58DB2FA7DF}" srcOrd="0" destOrd="0" presId="urn:microsoft.com/office/officeart/2005/8/layout/orgChart1"/>
    <dgm:cxn modelId="{DEC0FC84-1041-475B-910D-2D693E9EFD33}" type="presParOf" srcId="{89F49B75-CD29-4C44-9D1A-F5851DFF851C}" destId="{D844AB73-9398-4673-B769-41BB5909D4D0}" srcOrd="1" destOrd="0" presId="urn:microsoft.com/office/officeart/2005/8/layout/orgChart1"/>
    <dgm:cxn modelId="{ACCAFC23-0749-4061-BABA-52AD28307946}" type="presParOf" srcId="{6C13ECC9-0FB4-4732-AE06-5C7EB6CDC1D0}" destId="{96B4E7C6-1DD9-466D-9792-C84567AF6FB9}" srcOrd="1" destOrd="0" presId="urn:microsoft.com/office/officeart/2005/8/layout/orgChart1"/>
    <dgm:cxn modelId="{D24998E4-7A2B-4A14-B00B-DBE0615A23F5}" type="presParOf" srcId="{6C13ECC9-0FB4-4732-AE06-5C7EB6CDC1D0}" destId="{101BF671-2E9D-4880-8A25-9828C70CEF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605E146-6963-49EC-82B1-2DC6ED64635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DDABD-C300-4C4E-B4E1-0C3D180DA93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«Замеры сопротивления»</a:t>
          </a:r>
        </a:p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719,9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19A6A1-981A-4C54-BF71-9C2F2FDD2583}" type="parTrans" cxnId="{D7512859-621F-4C1D-A3DE-589907884D12}">
      <dgm:prSet/>
      <dgm:spPr/>
      <dgm:t>
        <a:bodyPr/>
        <a:lstStyle/>
        <a:p>
          <a:endParaRPr lang="ru-RU"/>
        </a:p>
      </dgm:t>
    </dgm:pt>
    <dgm:pt modelId="{67F81EAF-7C98-4B3E-86C2-A1B3E9301B84}" type="sibTrans" cxnId="{D7512859-621F-4C1D-A3DE-589907884D12}">
      <dgm:prSet/>
      <dgm:spPr/>
      <dgm:t>
        <a:bodyPr/>
        <a:lstStyle/>
        <a:p>
          <a:endParaRPr lang="ru-RU"/>
        </a:p>
      </dgm:t>
    </dgm:pt>
    <dgm:pt modelId="{7F1D7FF4-C814-46FE-87D7-505BF3D9BF7C}" type="pres">
      <dgm:prSet presAssocID="{D605E146-6963-49EC-82B1-2DC6ED64635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32C47C9-074A-4B4B-9A3E-32BB1DC32A3D}" type="pres">
      <dgm:prSet presAssocID="{1BADDABD-C300-4C4E-B4E1-0C3D180DA93B}" presName="hierRoot1" presStyleCnt="0">
        <dgm:presLayoutVars>
          <dgm:hierBranch val="init"/>
        </dgm:presLayoutVars>
      </dgm:prSet>
      <dgm:spPr/>
    </dgm:pt>
    <dgm:pt modelId="{7DC2F255-0EDD-42DA-BB6D-45E7AF1709E4}" type="pres">
      <dgm:prSet presAssocID="{1BADDABD-C300-4C4E-B4E1-0C3D180DA93B}" presName="rootComposite1" presStyleCnt="0"/>
      <dgm:spPr/>
    </dgm:pt>
    <dgm:pt modelId="{525EA98F-C427-49B6-8B61-6F1B196865AD}" type="pres">
      <dgm:prSet presAssocID="{1BADDABD-C300-4C4E-B4E1-0C3D180DA93B}" presName="rootText1" presStyleLbl="node0" presStyleIdx="0" presStyleCnt="1" custScaleY="133366" custLinFactNeighborX="39283" custLinFactNeighborY="-47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2E368C-FE69-4EE3-88EB-6BBBB619C506}" type="pres">
      <dgm:prSet presAssocID="{1BADDABD-C300-4C4E-B4E1-0C3D180DA93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51DF171-010E-4A36-8DB6-0C7F4F9AF6A7}" type="pres">
      <dgm:prSet presAssocID="{1BADDABD-C300-4C4E-B4E1-0C3D180DA93B}" presName="hierChild2" presStyleCnt="0"/>
      <dgm:spPr/>
    </dgm:pt>
    <dgm:pt modelId="{94BCB66B-5A1F-48B1-BC74-1C9210C23A9E}" type="pres">
      <dgm:prSet presAssocID="{1BADDABD-C300-4C4E-B4E1-0C3D180DA93B}" presName="hierChild3" presStyleCnt="0"/>
      <dgm:spPr/>
    </dgm:pt>
  </dgm:ptLst>
  <dgm:cxnLst>
    <dgm:cxn modelId="{D7512859-621F-4C1D-A3DE-589907884D12}" srcId="{D605E146-6963-49EC-82B1-2DC6ED646350}" destId="{1BADDABD-C300-4C4E-B4E1-0C3D180DA93B}" srcOrd="0" destOrd="0" parTransId="{3019A6A1-981A-4C54-BF71-9C2F2FDD2583}" sibTransId="{67F81EAF-7C98-4B3E-86C2-A1B3E9301B84}"/>
    <dgm:cxn modelId="{83B13466-5762-4156-A09E-6EFBE6A46374}" type="presOf" srcId="{D605E146-6963-49EC-82B1-2DC6ED646350}" destId="{7F1D7FF4-C814-46FE-87D7-505BF3D9BF7C}" srcOrd="0" destOrd="0" presId="urn:microsoft.com/office/officeart/2005/8/layout/orgChart1"/>
    <dgm:cxn modelId="{F99B98FC-FA4F-42EC-BE4E-95CA81FB48BF}" type="presOf" srcId="{1BADDABD-C300-4C4E-B4E1-0C3D180DA93B}" destId="{525EA98F-C427-49B6-8B61-6F1B196865AD}" srcOrd="0" destOrd="0" presId="urn:microsoft.com/office/officeart/2005/8/layout/orgChart1"/>
    <dgm:cxn modelId="{C658FDCA-24D5-4B24-907C-F51AAE1DEC56}" type="presOf" srcId="{1BADDABD-C300-4C4E-B4E1-0C3D180DA93B}" destId="{A12E368C-FE69-4EE3-88EB-6BBBB619C506}" srcOrd="1" destOrd="0" presId="urn:microsoft.com/office/officeart/2005/8/layout/orgChart1"/>
    <dgm:cxn modelId="{43C213B4-ABBD-40A4-9F4E-852737C19BFC}" type="presParOf" srcId="{7F1D7FF4-C814-46FE-87D7-505BF3D9BF7C}" destId="{532C47C9-074A-4B4B-9A3E-32BB1DC32A3D}" srcOrd="0" destOrd="0" presId="urn:microsoft.com/office/officeart/2005/8/layout/orgChart1"/>
    <dgm:cxn modelId="{9F31E8EE-DDA8-4964-97A2-45BED37F96EE}" type="presParOf" srcId="{532C47C9-074A-4B4B-9A3E-32BB1DC32A3D}" destId="{7DC2F255-0EDD-42DA-BB6D-45E7AF1709E4}" srcOrd="0" destOrd="0" presId="urn:microsoft.com/office/officeart/2005/8/layout/orgChart1"/>
    <dgm:cxn modelId="{D9D46DDE-FB67-4FF4-AF07-5E5C609095F9}" type="presParOf" srcId="{7DC2F255-0EDD-42DA-BB6D-45E7AF1709E4}" destId="{525EA98F-C427-49B6-8B61-6F1B196865AD}" srcOrd="0" destOrd="0" presId="urn:microsoft.com/office/officeart/2005/8/layout/orgChart1"/>
    <dgm:cxn modelId="{60EF8685-B5BB-42A8-A777-F64C98A86F36}" type="presParOf" srcId="{7DC2F255-0EDD-42DA-BB6D-45E7AF1709E4}" destId="{A12E368C-FE69-4EE3-88EB-6BBBB619C506}" srcOrd="1" destOrd="0" presId="urn:microsoft.com/office/officeart/2005/8/layout/orgChart1"/>
    <dgm:cxn modelId="{BB24239D-86AE-4622-BFB1-71318CE0029B}" type="presParOf" srcId="{532C47C9-074A-4B4B-9A3E-32BB1DC32A3D}" destId="{651DF171-010E-4A36-8DB6-0C7F4F9AF6A7}" srcOrd="1" destOrd="0" presId="urn:microsoft.com/office/officeart/2005/8/layout/orgChart1"/>
    <dgm:cxn modelId="{DB2FE6F5-AF5F-45DE-8A0A-5A1890FE72C4}" type="presParOf" srcId="{532C47C9-074A-4B4B-9A3E-32BB1DC32A3D}" destId="{94BCB66B-5A1F-48B1-BC74-1C9210C23A9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FB9180A-A832-4FDC-AECE-0E0C555B4D16}" type="doc">
      <dgm:prSet loTypeId="urn:microsoft.com/office/officeart/2005/8/layout/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06A41-9263-486F-904B-7694D1AEE764}">
      <dgm:prSet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gm:spPr>
      <dgm:t>
        <a:bodyPr/>
        <a:lstStyle/>
        <a:p>
          <a:pPr rtl="0"/>
          <a:r>
            <a:rPr lang="ru-RU" sz="2000" b="1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B428D52-F8BF-4DAF-90EC-95B6CE8E6FA3}" type="parTrans" cxnId="{5C9C5895-2F25-462D-962C-EA859E1F2BA4}">
      <dgm:prSet/>
      <dgm:spPr/>
      <dgm:t>
        <a:bodyPr/>
        <a:lstStyle/>
        <a:p>
          <a:endParaRPr lang="ru-RU"/>
        </a:p>
      </dgm:t>
    </dgm:pt>
    <dgm:pt modelId="{4CCD2893-B0B3-4421-BAAB-46D95411C894}" type="sibTrans" cxnId="{5C9C5895-2F25-462D-962C-EA859E1F2BA4}">
      <dgm:prSet/>
      <dgm:spPr/>
      <dgm:t>
        <a:bodyPr/>
        <a:lstStyle/>
        <a:p>
          <a:endParaRPr lang="ru-RU"/>
        </a:p>
      </dgm:t>
    </dgm:pt>
    <dgm:pt modelId="{DDA6CE10-4A96-4BDD-9157-B4FD8390CCC1}" type="pres">
      <dgm:prSet presAssocID="{7FB9180A-A832-4FDC-AECE-0E0C555B4D1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EBDE4B-EDBA-4FA7-9EE1-EEC8FE92584E}" type="pres">
      <dgm:prSet presAssocID="{1BA06A41-9263-486F-904B-7694D1AEE764}" presName="node" presStyleLbl="node1" presStyleIdx="0" presStyleCnt="1" custScaleX="55578" custLinFactNeighborX="45827" custLinFactNeighborY="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5015B7-3EA4-4B35-A14C-E5D47732A64A}" type="presOf" srcId="{1BA06A41-9263-486F-904B-7694D1AEE764}" destId="{91EBDE4B-EDBA-4FA7-9EE1-EEC8FE92584E}" srcOrd="0" destOrd="0" presId="urn:microsoft.com/office/officeart/2005/8/layout/process1"/>
    <dgm:cxn modelId="{5C9C5895-2F25-462D-962C-EA859E1F2BA4}" srcId="{7FB9180A-A832-4FDC-AECE-0E0C555B4D16}" destId="{1BA06A41-9263-486F-904B-7694D1AEE764}" srcOrd="0" destOrd="0" parTransId="{1B428D52-F8BF-4DAF-90EC-95B6CE8E6FA3}" sibTransId="{4CCD2893-B0B3-4421-BAAB-46D95411C894}"/>
    <dgm:cxn modelId="{71EBA12B-0696-401B-982E-16B841ADBD76}" type="presOf" srcId="{7FB9180A-A832-4FDC-AECE-0E0C555B4D16}" destId="{DDA6CE10-4A96-4BDD-9157-B4FD8390CCC1}" srcOrd="0" destOrd="0" presId="urn:microsoft.com/office/officeart/2005/8/layout/process1"/>
    <dgm:cxn modelId="{1FACC640-C3F5-4C18-AF40-053C37FCC476}" type="presParOf" srcId="{DDA6CE10-4A96-4BDD-9157-B4FD8390CCC1}" destId="{91EBDE4B-EDBA-4FA7-9EE1-EEC8FE92584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8D13443-E5A8-4C64-ACCC-E741507013E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A32C82-61B0-4369-9320-B723F995008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«Обеспечение оздоровления и отдыха детей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rtl="0"/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2309,2 </a:t>
          </a:r>
          <a:r>
            <a:rPr lang="ru-RU" sz="1800" b="1" dirty="0" err="1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CE70DB-11C6-4D8B-A2D3-92BC38369A52}" type="parTrans" cxnId="{8573B895-DBE0-406A-B360-3AA640E3DD05}">
      <dgm:prSet/>
      <dgm:spPr/>
      <dgm:t>
        <a:bodyPr/>
        <a:lstStyle/>
        <a:p>
          <a:endParaRPr lang="ru-RU"/>
        </a:p>
      </dgm:t>
    </dgm:pt>
    <dgm:pt modelId="{2B06AE3E-E17C-4EEC-AFA3-CB28F4ADBC94}" type="sibTrans" cxnId="{8573B895-DBE0-406A-B360-3AA640E3DD05}">
      <dgm:prSet/>
      <dgm:spPr/>
      <dgm:t>
        <a:bodyPr/>
        <a:lstStyle/>
        <a:p>
          <a:endParaRPr lang="ru-RU"/>
        </a:p>
      </dgm:t>
    </dgm:pt>
    <dgm:pt modelId="{37E027F8-CF1A-44DF-AD33-A02361CF1B9C}" type="pres">
      <dgm:prSet presAssocID="{D8D13443-E5A8-4C64-ACCC-E741507013E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C9F681-4B43-4379-9C7E-94181D628D1E}" type="pres">
      <dgm:prSet presAssocID="{71A32C82-61B0-4369-9320-B723F995008D}" presName="hierRoot1" presStyleCnt="0">
        <dgm:presLayoutVars>
          <dgm:hierBranch val="init"/>
        </dgm:presLayoutVars>
      </dgm:prSet>
      <dgm:spPr/>
    </dgm:pt>
    <dgm:pt modelId="{44205C03-7D99-412B-A9B7-4A1BF2E76218}" type="pres">
      <dgm:prSet presAssocID="{71A32C82-61B0-4369-9320-B723F995008D}" presName="rootComposite1" presStyleCnt="0"/>
      <dgm:spPr/>
    </dgm:pt>
    <dgm:pt modelId="{7D6EABC9-A6DC-4BF8-863E-A3EC7C9B32A8}" type="pres">
      <dgm:prSet presAssocID="{71A32C82-61B0-4369-9320-B723F995008D}" presName="rootText1" presStyleLbl="node0" presStyleIdx="0" presStyleCnt="1" custScaleY="148185" custLinFactNeighborX="-69" custLinFactNeighborY="69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25BC5D-4338-4429-8A03-DBA6A7966DD2}" type="pres">
      <dgm:prSet presAssocID="{71A32C82-61B0-4369-9320-B723F995008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8E9BD46-28BC-4F13-AEE9-63A1351D9D7E}" type="pres">
      <dgm:prSet presAssocID="{71A32C82-61B0-4369-9320-B723F995008D}" presName="hierChild2" presStyleCnt="0"/>
      <dgm:spPr/>
    </dgm:pt>
    <dgm:pt modelId="{8B8A58C5-78AB-456D-AD08-9E29B2D7322D}" type="pres">
      <dgm:prSet presAssocID="{71A32C82-61B0-4369-9320-B723F995008D}" presName="hierChild3" presStyleCnt="0"/>
      <dgm:spPr/>
    </dgm:pt>
  </dgm:ptLst>
  <dgm:cxnLst>
    <dgm:cxn modelId="{009F3CD4-EA2E-4E11-ABBD-508C3AC537CC}" type="presOf" srcId="{71A32C82-61B0-4369-9320-B723F995008D}" destId="{B225BC5D-4338-4429-8A03-DBA6A7966DD2}" srcOrd="1" destOrd="0" presId="urn:microsoft.com/office/officeart/2005/8/layout/orgChart1"/>
    <dgm:cxn modelId="{6D8E6883-E5BC-40C0-A927-780B3779FB22}" type="presOf" srcId="{71A32C82-61B0-4369-9320-B723F995008D}" destId="{7D6EABC9-A6DC-4BF8-863E-A3EC7C9B32A8}" srcOrd="0" destOrd="0" presId="urn:microsoft.com/office/officeart/2005/8/layout/orgChart1"/>
    <dgm:cxn modelId="{8573B895-DBE0-406A-B360-3AA640E3DD05}" srcId="{D8D13443-E5A8-4C64-ACCC-E741507013E0}" destId="{71A32C82-61B0-4369-9320-B723F995008D}" srcOrd="0" destOrd="0" parTransId="{11CE70DB-11C6-4D8B-A2D3-92BC38369A52}" sibTransId="{2B06AE3E-E17C-4EEC-AFA3-CB28F4ADBC94}"/>
    <dgm:cxn modelId="{27F044A8-4879-4C19-9208-E82934D8C9DB}" type="presOf" srcId="{D8D13443-E5A8-4C64-ACCC-E741507013E0}" destId="{37E027F8-CF1A-44DF-AD33-A02361CF1B9C}" srcOrd="0" destOrd="0" presId="urn:microsoft.com/office/officeart/2005/8/layout/orgChart1"/>
    <dgm:cxn modelId="{CFEA7111-EA3F-4140-84B5-38FC00435328}" type="presParOf" srcId="{37E027F8-CF1A-44DF-AD33-A02361CF1B9C}" destId="{EAC9F681-4B43-4379-9C7E-94181D628D1E}" srcOrd="0" destOrd="0" presId="urn:microsoft.com/office/officeart/2005/8/layout/orgChart1"/>
    <dgm:cxn modelId="{7A32DA44-4BB2-4764-8FDD-64D1DE445ECD}" type="presParOf" srcId="{EAC9F681-4B43-4379-9C7E-94181D628D1E}" destId="{44205C03-7D99-412B-A9B7-4A1BF2E76218}" srcOrd="0" destOrd="0" presId="urn:microsoft.com/office/officeart/2005/8/layout/orgChart1"/>
    <dgm:cxn modelId="{1E5EB884-7336-41CE-B4E4-D2D0B184C3FE}" type="presParOf" srcId="{44205C03-7D99-412B-A9B7-4A1BF2E76218}" destId="{7D6EABC9-A6DC-4BF8-863E-A3EC7C9B32A8}" srcOrd="0" destOrd="0" presId="urn:microsoft.com/office/officeart/2005/8/layout/orgChart1"/>
    <dgm:cxn modelId="{14A068EF-9EC9-49F9-9264-9D8BFB1F69F0}" type="presParOf" srcId="{44205C03-7D99-412B-A9B7-4A1BF2E76218}" destId="{B225BC5D-4338-4429-8A03-DBA6A7966DD2}" srcOrd="1" destOrd="0" presId="urn:microsoft.com/office/officeart/2005/8/layout/orgChart1"/>
    <dgm:cxn modelId="{D065980C-2C40-405C-A6D2-730B3019FA4F}" type="presParOf" srcId="{EAC9F681-4B43-4379-9C7E-94181D628D1E}" destId="{08E9BD46-28BC-4F13-AEE9-63A1351D9D7E}" srcOrd="1" destOrd="0" presId="urn:microsoft.com/office/officeart/2005/8/layout/orgChart1"/>
    <dgm:cxn modelId="{C945B5B9-119B-4F05-B66E-656FDFFFFB02}" type="presParOf" srcId="{EAC9F681-4B43-4379-9C7E-94181D628D1E}" destId="{8B8A58C5-78AB-456D-AD08-9E29B2D732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605E146-6963-49EC-82B1-2DC6ED64635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DDABD-C300-4C4E-B4E1-0C3D180DA93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«Социальная поддержка семей с детьми»</a:t>
          </a:r>
        </a:p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30137,6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  <a:p>
          <a:pPr rtl="0"/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19A6A1-981A-4C54-BF71-9C2F2FDD2583}" type="parTrans" cxnId="{D7512859-621F-4C1D-A3DE-589907884D12}">
      <dgm:prSet/>
      <dgm:spPr/>
      <dgm:t>
        <a:bodyPr/>
        <a:lstStyle/>
        <a:p>
          <a:endParaRPr lang="ru-RU"/>
        </a:p>
      </dgm:t>
    </dgm:pt>
    <dgm:pt modelId="{67F81EAF-7C98-4B3E-86C2-A1B3E9301B84}" type="sibTrans" cxnId="{D7512859-621F-4C1D-A3DE-589907884D12}">
      <dgm:prSet/>
      <dgm:spPr/>
      <dgm:t>
        <a:bodyPr/>
        <a:lstStyle/>
        <a:p>
          <a:endParaRPr lang="ru-RU"/>
        </a:p>
      </dgm:t>
    </dgm:pt>
    <dgm:pt modelId="{7F1D7FF4-C814-46FE-87D7-505BF3D9BF7C}" type="pres">
      <dgm:prSet presAssocID="{D605E146-6963-49EC-82B1-2DC6ED64635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32C47C9-074A-4B4B-9A3E-32BB1DC32A3D}" type="pres">
      <dgm:prSet presAssocID="{1BADDABD-C300-4C4E-B4E1-0C3D180DA93B}" presName="hierRoot1" presStyleCnt="0">
        <dgm:presLayoutVars>
          <dgm:hierBranch val="init"/>
        </dgm:presLayoutVars>
      </dgm:prSet>
      <dgm:spPr/>
    </dgm:pt>
    <dgm:pt modelId="{7DC2F255-0EDD-42DA-BB6D-45E7AF1709E4}" type="pres">
      <dgm:prSet presAssocID="{1BADDABD-C300-4C4E-B4E1-0C3D180DA93B}" presName="rootComposite1" presStyleCnt="0"/>
      <dgm:spPr/>
    </dgm:pt>
    <dgm:pt modelId="{525EA98F-C427-49B6-8B61-6F1B196865AD}" type="pres">
      <dgm:prSet presAssocID="{1BADDABD-C300-4C4E-B4E1-0C3D180DA93B}" presName="rootText1" presStyleLbl="node0" presStyleIdx="0" presStyleCnt="1" custScaleY="133366" custLinFactNeighborX="39283" custLinFactNeighborY="-47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2E368C-FE69-4EE3-88EB-6BBBB619C506}" type="pres">
      <dgm:prSet presAssocID="{1BADDABD-C300-4C4E-B4E1-0C3D180DA93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51DF171-010E-4A36-8DB6-0C7F4F9AF6A7}" type="pres">
      <dgm:prSet presAssocID="{1BADDABD-C300-4C4E-B4E1-0C3D180DA93B}" presName="hierChild2" presStyleCnt="0"/>
      <dgm:spPr/>
    </dgm:pt>
    <dgm:pt modelId="{94BCB66B-5A1F-48B1-BC74-1C9210C23A9E}" type="pres">
      <dgm:prSet presAssocID="{1BADDABD-C300-4C4E-B4E1-0C3D180DA93B}" presName="hierChild3" presStyleCnt="0"/>
      <dgm:spPr/>
    </dgm:pt>
  </dgm:ptLst>
  <dgm:cxnLst>
    <dgm:cxn modelId="{35E49064-AFAA-44F7-96A5-81EBF624C8CF}" type="presOf" srcId="{D605E146-6963-49EC-82B1-2DC6ED646350}" destId="{7F1D7FF4-C814-46FE-87D7-505BF3D9BF7C}" srcOrd="0" destOrd="0" presId="urn:microsoft.com/office/officeart/2005/8/layout/orgChart1"/>
    <dgm:cxn modelId="{D7512859-621F-4C1D-A3DE-589907884D12}" srcId="{D605E146-6963-49EC-82B1-2DC6ED646350}" destId="{1BADDABD-C300-4C4E-B4E1-0C3D180DA93B}" srcOrd="0" destOrd="0" parTransId="{3019A6A1-981A-4C54-BF71-9C2F2FDD2583}" sibTransId="{67F81EAF-7C98-4B3E-86C2-A1B3E9301B84}"/>
    <dgm:cxn modelId="{D4E9C540-C55A-4A7C-BDB6-98ABEEC6438C}" type="presOf" srcId="{1BADDABD-C300-4C4E-B4E1-0C3D180DA93B}" destId="{525EA98F-C427-49B6-8B61-6F1B196865AD}" srcOrd="0" destOrd="0" presId="urn:microsoft.com/office/officeart/2005/8/layout/orgChart1"/>
    <dgm:cxn modelId="{B6D2480C-368F-484B-84AE-C30EC9E4424E}" type="presOf" srcId="{1BADDABD-C300-4C4E-B4E1-0C3D180DA93B}" destId="{A12E368C-FE69-4EE3-88EB-6BBBB619C506}" srcOrd="1" destOrd="0" presId="urn:microsoft.com/office/officeart/2005/8/layout/orgChart1"/>
    <dgm:cxn modelId="{C523F9F1-901C-4B9C-BA8E-1C09656563B7}" type="presParOf" srcId="{7F1D7FF4-C814-46FE-87D7-505BF3D9BF7C}" destId="{532C47C9-074A-4B4B-9A3E-32BB1DC32A3D}" srcOrd="0" destOrd="0" presId="urn:microsoft.com/office/officeart/2005/8/layout/orgChart1"/>
    <dgm:cxn modelId="{AB958041-AAC0-4569-8015-8C5FD5AA2DBF}" type="presParOf" srcId="{532C47C9-074A-4B4B-9A3E-32BB1DC32A3D}" destId="{7DC2F255-0EDD-42DA-BB6D-45E7AF1709E4}" srcOrd="0" destOrd="0" presId="urn:microsoft.com/office/officeart/2005/8/layout/orgChart1"/>
    <dgm:cxn modelId="{83849F80-2B70-4C56-82C0-7F048906F9C2}" type="presParOf" srcId="{7DC2F255-0EDD-42DA-BB6D-45E7AF1709E4}" destId="{525EA98F-C427-49B6-8B61-6F1B196865AD}" srcOrd="0" destOrd="0" presId="urn:microsoft.com/office/officeart/2005/8/layout/orgChart1"/>
    <dgm:cxn modelId="{76946357-8971-478F-96AB-214000C885D1}" type="presParOf" srcId="{7DC2F255-0EDD-42DA-BB6D-45E7AF1709E4}" destId="{A12E368C-FE69-4EE3-88EB-6BBBB619C506}" srcOrd="1" destOrd="0" presId="urn:microsoft.com/office/officeart/2005/8/layout/orgChart1"/>
    <dgm:cxn modelId="{8BE510DA-6EB9-465E-B3EC-D51DFEFC9ED9}" type="presParOf" srcId="{532C47C9-074A-4B4B-9A3E-32BB1DC32A3D}" destId="{651DF171-010E-4A36-8DB6-0C7F4F9AF6A7}" srcOrd="1" destOrd="0" presId="urn:microsoft.com/office/officeart/2005/8/layout/orgChart1"/>
    <dgm:cxn modelId="{3C3E7ED2-C3AB-4E83-A644-F1FAA1045077}" type="presParOf" srcId="{532C47C9-074A-4B4B-9A3E-32BB1DC32A3D}" destId="{94BCB66B-5A1F-48B1-BC74-1C9210C23A9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FB9180A-A832-4FDC-AECE-0E0C555B4D16}" type="doc">
      <dgm:prSet loTypeId="urn:microsoft.com/office/officeart/2005/8/layout/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06A41-9263-486F-904B-7694D1AEE764}">
      <dgm:prSet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gm:spPr>
      <dgm:t>
        <a:bodyPr/>
        <a:lstStyle/>
        <a:p>
          <a:pPr rtl="0"/>
          <a:r>
            <a:rPr lang="ru-RU" sz="2000" b="1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B428D52-F8BF-4DAF-90EC-95B6CE8E6FA3}" type="parTrans" cxnId="{5C9C5895-2F25-462D-962C-EA859E1F2BA4}">
      <dgm:prSet/>
      <dgm:spPr/>
      <dgm:t>
        <a:bodyPr/>
        <a:lstStyle/>
        <a:p>
          <a:endParaRPr lang="ru-RU"/>
        </a:p>
      </dgm:t>
    </dgm:pt>
    <dgm:pt modelId="{4CCD2893-B0B3-4421-BAAB-46D95411C894}" type="sibTrans" cxnId="{5C9C5895-2F25-462D-962C-EA859E1F2BA4}">
      <dgm:prSet/>
      <dgm:spPr/>
      <dgm:t>
        <a:bodyPr/>
        <a:lstStyle/>
        <a:p>
          <a:endParaRPr lang="ru-RU"/>
        </a:p>
      </dgm:t>
    </dgm:pt>
    <dgm:pt modelId="{DDA6CE10-4A96-4BDD-9157-B4FD8390CCC1}" type="pres">
      <dgm:prSet presAssocID="{7FB9180A-A832-4FDC-AECE-0E0C555B4D1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EBDE4B-EDBA-4FA7-9EE1-EEC8FE92584E}" type="pres">
      <dgm:prSet presAssocID="{1BA06A41-9263-486F-904B-7694D1AEE764}" presName="node" presStyleLbl="node1" presStyleIdx="0" presStyleCnt="1" custScaleX="55578" custLinFactNeighborX="45827" custLinFactNeighborY="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9C5895-2F25-462D-962C-EA859E1F2BA4}" srcId="{7FB9180A-A832-4FDC-AECE-0E0C555B4D16}" destId="{1BA06A41-9263-486F-904B-7694D1AEE764}" srcOrd="0" destOrd="0" parTransId="{1B428D52-F8BF-4DAF-90EC-95B6CE8E6FA3}" sibTransId="{4CCD2893-B0B3-4421-BAAB-46D95411C894}"/>
    <dgm:cxn modelId="{2F7506BC-E829-40CB-AED4-DDFC8B3F0C79}" type="presOf" srcId="{7FB9180A-A832-4FDC-AECE-0E0C555B4D16}" destId="{DDA6CE10-4A96-4BDD-9157-B4FD8390CCC1}" srcOrd="0" destOrd="0" presId="urn:microsoft.com/office/officeart/2005/8/layout/process1"/>
    <dgm:cxn modelId="{DCE16E33-7DD1-4A70-B104-73E6E10538E1}" type="presOf" srcId="{1BA06A41-9263-486F-904B-7694D1AEE764}" destId="{91EBDE4B-EDBA-4FA7-9EE1-EEC8FE92584E}" srcOrd="0" destOrd="0" presId="urn:microsoft.com/office/officeart/2005/8/layout/process1"/>
    <dgm:cxn modelId="{BF009582-C552-4F94-B7B9-DA84830B1A2D}" type="presParOf" srcId="{DDA6CE10-4A96-4BDD-9157-B4FD8390CCC1}" destId="{91EBDE4B-EDBA-4FA7-9EE1-EEC8FE92584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D8D13443-E5A8-4C64-ACCC-E741507013E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1A32C82-61B0-4369-9320-B723F995008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«Обслуживание кнопок тревожной сигнализации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rtl="0"/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1530,6 </a:t>
          </a:r>
          <a:r>
            <a:rPr lang="ru-RU" sz="1800" b="1" i="0" baseline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i="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CE70DB-11C6-4D8B-A2D3-92BC38369A52}" type="parTrans" cxnId="{8573B895-DBE0-406A-B360-3AA640E3DD05}">
      <dgm:prSet/>
      <dgm:spPr/>
      <dgm:t>
        <a:bodyPr/>
        <a:lstStyle/>
        <a:p>
          <a:endParaRPr lang="ru-RU"/>
        </a:p>
      </dgm:t>
    </dgm:pt>
    <dgm:pt modelId="{2B06AE3E-E17C-4EEC-AFA3-CB28F4ADBC94}" type="sibTrans" cxnId="{8573B895-DBE0-406A-B360-3AA640E3DD05}">
      <dgm:prSet/>
      <dgm:spPr/>
      <dgm:t>
        <a:bodyPr/>
        <a:lstStyle/>
        <a:p>
          <a:endParaRPr lang="ru-RU"/>
        </a:p>
      </dgm:t>
    </dgm:pt>
    <dgm:pt modelId="{37E027F8-CF1A-44DF-AD33-A02361CF1B9C}" type="pres">
      <dgm:prSet presAssocID="{D8D13443-E5A8-4C64-ACCC-E741507013E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C9F681-4B43-4379-9C7E-94181D628D1E}" type="pres">
      <dgm:prSet presAssocID="{71A32C82-61B0-4369-9320-B723F995008D}" presName="hierRoot1" presStyleCnt="0">
        <dgm:presLayoutVars>
          <dgm:hierBranch val="init"/>
        </dgm:presLayoutVars>
      </dgm:prSet>
      <dgm:spPr/>
    </dgm:pt>
    <dgm:pt modelId="{44205C03-7D99-412B-A9B7-4A1BF2E76218}" type="pres">
      <dgm:prSet presAssocID="{71A32C82-61B0-4369-9320-B723F995008D}" presName="rootComposite1" presStyleCnt="0"/>
      <dgm:spPr/>
    </dgm:pt>
    <dgm:pt modelId="{7D6EABC9-A6DC-4BF8-863E-A3EC7C9B32A8}" type="pres">
      <dgm:prSet presAssocID="{71A32C82-61B0-4369-9320-B723F995008D}" presName="rootText1" presStyleLbl="node0" presStyleIdx="0" presStyleCnt="1" custScaleX="100024" custScaleY="226077" custLinFactNeighborX="-69" custLinFactNeighborY="69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25BC5D-4338-4429-8A03-DBA6A7966DD2}" type="pres">
      <dgm:prSet presAssocID="{71A32C82-61B0-4369-9320-B723F995008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8E9BD46-28BC-4F13-AEE9-63A1351D9D7E}" type="pres">
      <dgm:prSet presAssocID="{71A32C82-61B0-4369-9320-B723F995008D}" presName="hierChild2" presStyleCnt="0"/>
      <dgm:spPr/>
    </dgm:pt>
    <dgm:pt modelId="{8B8A58C5-78AB-456D-AD08-9E29B2D7322D}" type="pres">
      <dgm:prSet presAssocID="{71A32C82-61B0-4369-9320-B723F995008D}" presName="hierChild3" presStyleCnt="0"/>
      <dgm:spPr/>
    </dgm:pt>
  </dgm:ptLst>
  <dgm:cxnLst>
    <dgm:cxn modelId="{9F495848-CE01-4605-B458-743C3B2D47EA}" type="presOf" srcId="{71A32C82-61B0-4369-9320-B723F995008D}" destId="{7D6EABC9-A6DC-4BF8-863E-A3EC7C9B32A8}" srcOrd="0" destOrd="0" presId="urn:microsoft.com/office/officeart/2005/8/layout/orgChart1"/>
    <dgm:cxn modelId="{8573B895-DBE0-406A-B360-3AA640E3DD05}" srcId="{D8D13443-E5A8-4C64-ACCC-E741507013E0}" destId="{71A32C82-61B0-4369-9320-B723F995008D}" srcOrd="0" destOrd="0" parTransId="{11CE70DB-11C6-4D8B-A2D3-92BC38369A52}" sibTransId="{2B06AE3E-E17C-4EEC-AFA3-CB28F4ADBC94}"/>
    <dgm:cxn modelId="{7D2C042F-2846-4622-A7AC-59D83D43E059}" type="presOf" srcId="{71A32C82-61B0-4369-9320-B723F995008D}" destId="{B225BC5D-4338-4429-8A03-DBA6A7966DD2}" srcOrd="1" destOrd="0" presId="urn:microsoft.com/office/officeart/2005/8/layout/orgChart1"/>
    <dgm:cxn modelId="{4E03B499-68A5-46D9-8C2E-93D191DF82BC}" type="presOf" srcId="{D8D13443-E5A8-4C64-ACCC-E741507013E0}" destId="{37E027F8-CF1A-44DF-AD33-A02361CF1B9C}" srcOrd="0" destOrd="0" presId="urn:microsoft.com/office/officeart/2005/8/layout/orgChart1"/>
    <dgm:cxn modelId="{AF635BBD-27B9-489C-B138-E21B9236F1E4}" type="presParOf" srcId="{37E027F8-CF1A-44DF-AD33-A02361CF1B9C}" destId="{EAC9F681-4B43-4379-9C7E-94181D628D1E}" srcOrd="0" destOrd="0" presId="urn:microsoft.com/office/officeart/2005/8/layout/orgChart1"/>
    <dgm:cxn modelId="{F6F216A5-1E02-4DC8-B214-F03BFCA9E73A}" type="presParOf" srcId="{EAC9F681-4B43-4379-9C7E-94181D628D1E}" destId="{44205C03-7D99-412B-A9B7-4A1BF2E76218}" srcOrd="0" destOrd="0" presId="urn:microsoft.com/office/officeart/2005/8/layout/orgChart1"/>
    <dgm:cxn modelId="{26C181F1-1613-48B4-8F0A-CE365D36D01C}" type="presParOf" srcId="{44205C03-7D99-412B-A9B7-4A1BF2E76218}" destId="{7D6EABC9-A6DC-4BF8-863E-A3EC7C9B32A8}" srcOrd="0" destOrd="0" presId="urn:microsoft.com/office/officeart/2005/8/layout/orgChart1"/>
    <dgm:cxn modelId="{EE90579B-6CF7-4DD4-91E2-17CF75945391}" type="presParOf" srcId="{44205C03-7D99-412B-A9B7-4A1BF2E76218}" destId="{B225BC5D-4338-4429-8A03-DBA6A7966DD2}" srcOrd="1" destOrd="0" presId="urn:microsoft.com/office/officeart/2005/8/layout/orgChart1"/>
    <dgm:cxn modelId="{045EB320-4936-45ED-BA75-DB4B40003D64}" type="presParOf" srcId="{EAC9F681-4B43-4379-9C7E-94181D628D1E}" destId="{08E9BD46-28BC-4F13-AEE9-63A1351D9D7E}" srcOrd="1" destOrd="0" presId="urn:microsoft.com/office/officeart/2005/8/layout/orgChart1"/>
    <dgm:cxn modelId="{FB93CF4C-3224-4938-9E57-45F510B1F17A}" type="presParOf" srcId="{EAC9F681-4B43-4379-9C7E-94181D628D1E}" destId="{8B8A58C5-78AB-456D-AD08-9E29B2D732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F18FAFFB-29E0-4293-928B-769593379BC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21AE80-EB3E-4512-8963-37CA4E99142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«Профилактика правонарушений»</a:t>
          </a:r>
        </a:p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180,0 тыс. руб.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9A680C5-74B8-4618-B4F1-7366DEFE0A08}" type="parTrans" cxnId="{825A0071-D476-4B44-8845-FA43E2E8262A}">
      <dgm:prSet/>
      <dgm:spPr/>
      <dgm:t>
        <a:bodyPr/>
        <a:lstStyle/>
        <a:p>
          <a:endParaRPr lang="ru-RU"/>
        </a:p>
      </dgm:t>
    </dgm:pt>
    <dgm:pt modelId="{1C9D5D5C-2036-498A-AB7B-DB68BAC53808}" type="sibTrans" cxnId="{825A0071-D476-4B44-8845-FA43E2E8262A}">
      <dgm:prSet/>
      <dgm:spPr/>
      <dgm:t>
        <a:bodyPr/>
        <a:lstStyle/>
        <a:p>
          <a:endParaRPr lang="ru-RU"/>
        </a:p>
      </dgm:t>
    </dgm:pt>
    <dgm:pt modelId="{9B59B4FD-0F16-4519-9ADA-3113D91C651E}" type="pres">
      <dgm:prSet presAssocID="{F18FAFFB-29E0-4293-928B-769593379B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C13ECC9-0FB4-4732-AE06-5C7EB6CDC1D0}" type="pres">
      <dgm:prSet presAssocID="{5B21AE80-EB3E-4512-8963-37CA4E99142D}" presName="hierRoot1" presStyleCnt="0">
        <dgm:presLayoutVars>
          <dgm:hierBranch val="init"/>
        </dgm:presLayoutVars>
      </dgm:prSet>
      <dgm:spPr/>
    </dgm:pt>
    <dgm:pt modelId="{89F49B75-CD29-4C44-9D1A-F5851DFF851C}" type="pres">
      <dgm:prSet presAssocID="{5B21AE80-EB3E-4512-8963-37CA4E99142D}" presName="rootComposite1" presStyleCnt="0"/>
      <dgm:spPr/>
    </dgm:pt>
    <dgm:pt modelId="{56605C3B-E320-4B84-BB8D-8B58DB2FA7DF}" type="pres">
      <dgm:prSet presAssocID="{5B21AE80-EB3E-4512-8963-37CA4E99142D}" presName="rootText1" presStyleLbl="node0" presStyleIdx="0" presStyleCnt="1" custScaleX="106114" custScaleY="208365" custLinFactNeighborX="-40147" custLinFactNeighborY="-59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44AB73-9398-4673-B769-41BB5909D4D0}" type="pres">
      <dgm:prSet presAssocID="{5B21AE80-EB3E-4512-8963-37CA4E99142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6B4E7C6-1DD9-466D-9792-C84567AF6FB9}" type="pres">
      <dgm:prSet presAssocID="{5B21AE80-EB3E-4512-8963-37CA4E99142D}" presName="hierChild2" presStyleCnt="0"/>
      <dgm:spPr/>
    </dgm:pt>
    <dgm:pt modelId="{101BF671-2E9D-4880-8A25-9828C70CEF6E}" type="pres">
      <dgm:prSet presAssocID="{5B21AE80-EB3E-4512-8963-37CA4E99142D}" presName="hierChild3" presStyleCnt="0"/>
      <dgm:spPr/>
    </dgm:pt>
  </dgm:ptLst>
  <dgm:cxnLst>
    <dgm:cxn modelId="{CB50779D-7F28-4BA8-BFD5-DF74C1D98C3C}" type="presOf" srcId="{5B21AE80-EB3E-4512-8963-37CA4E99142D}" destId="{56605C3B-E320-4B84-BB8D-8B58DB2FA7DF}" srcOrd="0" destOrd="0" presId="urn:microsoft.com/office/officeart/2005/8/layout/orgChart1"/>
    <dgm:cxn modelId="{825A0071-D476-4B44-8845-FA43E2E8262A}" srcId="{F18FAFFB-29E0-4293-928B-769593379BCC}" destId="{5B21AE80-EB3E-4512-8963-37CA4E99142D}" srcOrd="0" destOrd="0" parTransId="{09A680C5-74B8-4618-B4F1-7366DEFE0A08}" sibTransId="{1C9D5D5C-2036-498A-AB7B-DB68BAC53808}"/>
    <dgm:cxn modelId="{C2254FCD-13CB-4273-BE78-C80DB0810661}" type="presOf" srcId="{5B21AE80-EB3E-4512-8963-37CA4E99142D}" destId="{D844AB73-9398-4673-B769-41BB5909D4D0}" srcOrd="1" destOrd="0" presId="urn:microsoft.com/office/officeart/2005/8/layout/orgChart1"/>
    <dgm:cxn modelId="{6010D146-7D20-4292-9996-2A997DC18F51}" type="presOf" srcId="{F18FAFFB-29E0-4293-928B-769593379BCC}" destId="{9B59B4FD-0F16-4519-9ADA-3113D91C651E}" srcOrd="0" destOrd="0" presId="urn:microsoft.com/office/officeart/2005/8/layout/orgChart1"/>
    <dgm:cxn modelId="{3BCEC405-9990-4CB8-BEC0-0B2574A76125}" type="presParOf" srcId="{9B59B4FD-0F16-4519-9ADA-3113D91C651E}" destId="{6C13ECC9-0FB4-4732-AE06-5C7EB6CDC1D0}" srcOrd="0" destOrd="0" presId="urn:microsoft.com/office/officeart/2005/8/layout/orgChart1"/>
    <dgm:cxn modelId="{86914EF7-3EC8-4A7F-8E42-AFDD35FF99CD}" type="presParOf" srcId="{6C13ECC9-0FB4-4732-AE06-5C7EB6CDC1D0}" destId="{89F49B75-CD29-4C44-9D1A-F5851DFF851C}" srcOrd="0" destOrd="0" presId="urn:microsoft.com/office/officeart/2005/8/layout/orgChart1"/>
    <dgm:cxn modelId="{5DFA6399-1BC7-4747-9C5B-9D282B087AFE}" type="presParOf" srcId="{89F49B75-CD29-4C44-9D1A-F5851DFF851C}" destId="{56605C3B-E320-4B84-BB8D-8B58DB2FA7DF}" srcOrd="0" destOrd="0" presId="urn:microsoft.com/office/officeart/2005/8/layout/orgChart1"/>
    <dgm:cxn modelId="{DBD6D2F4-291B-4693-B4D7-C12682602CAE}" type="presParOf" srcId="{89F49B75-CD29-4C44-9D1A-F5851DFF851C}" destId="{D844AB73-9398-4673-B769-41BB5909D4D0}" srcOrd="1" destOrd="0" presId="urn:microsoft.com/office/officeart/2005/8/layout/orgChart1"/>
    <dgm:cxn modelId="{3D69BC0A-E3B0-46CC-806F-6F2A632FBC06}" type="presParOf" srcId="{6C13ECC9-0FB4-4732-AE06-5C7EB6CDC1D0}" destId="{96B4E7C6-1DD9-466D-9792-C84567AF6FB9}" srcOrd="1" destOrd="0" presId="urn:microsoft.com/office/officeart/2005/8/layout/orgChart1"/>
    <dgm:cxn modelId="{EB0987BE-0AEA-43DC-8BCA-B1111A16E2F8}" type="presParOf" srcId="{6C13ECC9-0FB4-4732-AE06-5C7EB6CDC1D0}" destId="{101BF671-2E9D-4880-8A25-9828C70CEF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D605E146-6963-49EC-82B1-2DC6ED64635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DDABD-C300-4C4E-B4E1-0C3D180DA93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«Противодействие наркотикам»</a:t>
          </a:r>
        </a:p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259,0 тыс. руб.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19A6A1-981A-4C54-BF71-9C2F2FDD2583}" type="parTrans" cxnId="{D7512859-621F-4C1D-A3DE-589907884D12}">
      <dgm:prSet/>
      <dgm:spPr/>
      <dgm:t>
        <a:bodyPr/>
        <a:lstStyle/>
        <a:p>
          <a:endParaRPr lang="ru-RU"/>
        </a:p>
      </dgm:t>
    </dgm:pt>
    <dgm:pt modelId="{67F81EAF-7C98-4B3E-86C2-A1B3E9301B84}" type="sibTrans" cxnId="{D7512859-621F-4C1D-A3DE-589907884D12}">
      <dgm:prSet/>
      <dgm:spPr/>
      <dgm:t>
        <a:bodyPr/>
        <a:lstStyle/>
        <a:p>
          <a:endParaRPr lang="ru-RU"/>
        </a:p>
      </dgm:t>
    </dgm:pt>
    <dgm:pt modelId="{7F1D7FF4-C814-46FE-87D7-505BF3D9BF7C}" type="pres">
      <dgm:prSet presAssocID="{D605E146-6963-49EC-82B1-2DC6ED64635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32C47C9-074A-4B4B-9A3E-32BB1DC32A3D}" type="pres">
      <dgm:prSet presAssocID="{1BADDABD-C300-4C4E-B4E1-0C3D180DA93B}" presName="hierRoot1" presStyleCnt="0">
        <dgm:presLayoutVars>
          <dgm:hierBranch val="init"/>
        </dgm:presLayoutVars>
      </dgm:prSet>
      <dgm:spPr/>
    </dgm:pt>
    <dgm:pt modelId="{7DC2F255-0EDD-42DA-BB6D-45E7AF1709E4}" type="pres">
      <dgm:prSet presAssocID="{1BADDABD-C300-4C4E-B4E1-0C3D180DA93B}" presName="rootComposite1" presStyleCnt="0"/>
      <dgm:spPr/>
    </dgm:pt>
    <dgm:pt modelId="{525EA98F-C427-49B6-8B61-6F1B196865AD}" type="pres">
      <dgm:prSet presAssocID="{1BADDABD-C300-4C4E-B4E1-0C3D180DA93B}" presName="rootText1" presStyleLbl="node0" presStyleIdx="0" presStyleCnt="1" custScaleY="195286" custLinFactNeighborX="39283" custLinFactNeighborY="-47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2E368C-FE69-4EE3-88EB-6BBBB619C506}" type="pres">
      <dgm:prSet presAssocID="{1BADDABD-C300-4C4E-B4E1-0C3D180DA93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51DF171-010E-4A36-8DB6-0C7F4F9AF6A7}" type="pres">
      <dgm:prSet presAssocID="{1BADDABD-C300-4C4E-B4E1-0C3D180DA93B}" presName="hierChild2" presStyleCnt="0"/>
      <dgm:spPr/>
    </dgm:pt>
    <dgm:pt modelId="{94BCB66B-5A1F-48B1-BC74-1C9210C23A9E}" type="pres">
      <dgm:prSet presAssocID="{1BADDABD-C300-4C4E-B4E1-0C3D180DA93B}" presName="hierChild3" presStyleCnt="0"/>
      <dgm:spPr/>
    </dgm:pt>
  </dgm:ptLst>
  <dgm:cxnLst>
    <dgm:cxn modelId="{04E91CB8-E94F-40D4-B50F-6F886A22B5D8}" type="presOf" srcId="{1BADDABD-C300-4C4E-B4E1-0C3D180DA93B}" destId="{525EA98F-C427-49B6-8B61-6F1B196865AD}" srcOrd="0" destOrd="0" presId="urn:microsoft.com/office/officeart/2005/8/layout/orgChart1"/>
    <dgm:cxn modelId="{D7512859-621F-4C1D-A3DE-589907884D12}" srcId="{D605E146-6963-49EC-82B1-2DC6ED646350}" destId="{1BADDABD-C300-4C4E-B4E1-0C3D180DA93B}" srcOrd="0" destOrd="0" parTransId="{3019A6A1-981A-4C54-BF71-9C2F2FDD2583}" sibTransId="{67F81EAF-7C98-4B3E-86C2-A1B3E9301B84}"/>
    <dgm:cxn modelId="{F25CCF20-7E67-4B6B-A7CD-B436CEC4F7F3}" type="presOf" srcId="{D605E146-6963-49EC-82B1-2DC6ED646350}" destId="{7F1D7FF4-C814-46FE-87D7-505BF3D9BF7C}" srcOrd="0" destOrd="0" presId="urn:microsoft.com/office/officeart/2005/8/layout/orgChart1"/>
    <dgm:cxn modelId="{68B9A8DF-FF7B-4818-8F4C-71F5857C3968}" type="presOf" srcId="{1BADDABD-C300-4C4E-B4E1-0C3D180DA93B}" destId="{A12E368C-FE69-4EE3-88EB-6BBBB619C506}" srcOrd="1" destOrd="0" presId="urn:microsoft.com/office/officeart/2005/8/layout/orgChart1"/>
    <dgm:cxn modelId="{8DECA649-F7BA-483E-B0FE-66AE88A6E700}" type="presParOf" srcId="{7F1D7FF4-C814-46FE-87D7-505BF3D9BF7C}" destId="{532C47C9-074A-4B4B-9A3E-32BB1DC32A3D}" srcOrd="0" destOrd="0" presId="urn:microsoft.com/office/officeart/2005/8/layout/orgChart1"/>
    <dgm:cxn modelId="{9F00F681-D56D-4004-8CAB-5289F3F6409E}" type="presParOf" srcId="{532C47C9-074A-4B4B-9A3E-32BB1DC32A3D}" destId="{7DC2F255-0EDD-42DA-BB6D-45E7AF1709E4}" srcOrd="0" destOrd="0" presId="urn:microsoft.com/office/officeart/2005/8/layout/orgChart1"/>
    <dgm:cxn modelId="{87012766-4696-4ED5-A3A4-FADCCE70E03D}" type="presParOf" srcId="{7DC2F255-0EDD-42DA-BB6D-45E7AF1709E4}" destId="{525EA98F-C427-49B6-8B61-6F1B196865AD}" srcOrd="0" destOrd="0" presId="urn:microsoft.com/office/officeart/2005/8/layout/orgChart1"/>
    <dgm:cxn modelId="{1F87F1E5-1CE4-49F7-861E-AF22F76EEC75}" type="presParOf" srcId="{7DC2F255-0EDD-42DA-BB6D-45E7AF1709E4}" destId="{A12E368C-FE69-4EE3-88EB-6BBBB619C506}" srcOrd="1" destOrd="0" presId="urn:microsoft.com/office/officeart/2005/8/layout/orgChart1"/>
    <dgm:cxn modelId="{818C289E-CDC8-479C-9590-012D0D48BAE4}" type="presParOf" srcId="{532C47C9-074A-4B4B-9A3E-32BB1DC32A3D}" destId="{651DF171-010E-4A36-8DB6-0C7F4F9AF6A7}" srcOrd="1" destOrd="0" presId="urn:microsoft.com/office/officeart/2005/8/layout/orgChart1"/>
    <dgm:cxn modelId="{8098A625-0F51-425F-8777-165E7D1B8141}" type="presParOf" srcId="{532C47C9-074A-4B4B-9A3E-32BB1DC32A3D}" destId="{94BCB66B-5A1F-48B1-BC74-1C9210C23A9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F18FAFFB-29E0-4293-928B-769593379BC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21AE80-EB3E-4512-8963-37CA4E99142D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«Развитие казачества»</a:t>
          </a:r>
        </a:p>
        <a:p>
          <a:pPr algn="ctr"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121,0 тыс. руб.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C9D5D5C-2036-498A-AB7B-DB68BAC53808}" type="sibTrans" cxnId="{825A0071-D476-4B44-8845-FA43E2E8262A}">
      <dgm:prSet/>
      <dgm:spPr/>
      <dgm:t>
        <a:bodyPr/>
        <a:lstStyle/>
        <a:p>
          <a:endParaRPr lang="ru-RU"/>
        </a:p>
      </dgm:t>
    </dgm:pt>
    <dgm:pt modelId="{09A680C5-74B8-4618-B4F1-7366DEFE0A08}" type="parTrans" cxnId="{825A0071-D476-4B44-8845-FA43E2E8262A}">
      <dgm:prSet/>
      <dgm:spPr/>
      <dgm:t>
        <a:bodyPr/>
        <a:lstStyle/>
        <a:p>
          <a:endParaRPr lang="ru-RU"/>
        </a:p>
      </dgm:t>
    </dgm:pt>
    <dgm:pt modelId="{9B59B4FD-0F16-4519-9ADA-3113D91C651E}" type="pres">
      <dgm:prSet presAssocID="{F18FAFFB-29E0-4293-928B-769593379B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C13ECC9-0FB4-4732-AE06-5C7EB6CDC1D0}" type="pres">
      <dgm:prSet presAssocID="{5B21AE80-EB3E-4512-8963-37CA4E99142D}" presName="hierRoot1" presStyleCnt="0">
        <dgm:presLayoutVars>
          <dgm:hierBranch val="init"/>
        </dgm:presLayoutVars>
      </dgm:prSet>
      <dgm:spPr/>
    </dgm:pt>
    <dgm:pt modelId="{89F49B75-CD29-4C44-9D1A-F5851DFF851C}" type="pres">
      <dgm:prSet presAssocID="{5B21AE80-EB3E-4512-8963-37CA4E99142D}" presName="rootComposite1" presStyleCnt="0"/>
      <dgm:spPr/>
    </dgm:pt>
    <dgm:pt modelId="{56605C3B-E320-4B84-BB8D-8B58DB2FA7DF}" type="pres">
      <dgm:prSet presAssocID="{5B21AE80-EB3E-4512-8963-37CA4E99142D}" presName="rootText1" presStyleLbl="node0" presStyleIdx="0" presStyleCnt="1" custScaleX="80314" custScaleY="183429" custLinFactY="156526" custLinFactNeighborX="89" custLinFactNeighborY="2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44AB73-9398-4673-B769-41BB5909D4D0}" type="pres">
      <dgm:prSet presAssocID="{5B21AE80-EB3E-4512-8963-37CA4E99142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6B4E7C6-1DD9-466D-9792-C84567AF6FB9}" type="pres">
      <dgm:prSet presAssocID="{5B21AE80-EB3E-4512-8963-37CA4E99142D}" presName="hierChild2" presStyleCnt="0"/>
      <dgm:spPr/>
    </dgm:pt>
    <dgm:pt modelId="{101BF671-2E9D-4880-8A25-9828C70CEF6E}" type="pres">
      <dgm:prSet presAssocID="{5B21AE80-EB3E-4512-8963-37CA4E99142D}" presName="hierChild3" presStyleCnt="0"/>
      <dgm:spPr/>
    </dgm:pt>
  </dgm:ptLst>
  <dgm:cxnLst>
    <dgm:cxn modelId="{2A5BF047-242D-41BB-A66C-1D6F98447714}" type="presOf" srcId="{5B21AE80-EB3E-4512-8963-37CA4E99142D}" destId="{D844AB73-9398-4673-B769-41BB5909D4D0}" srcOrd="1" destOrd="0" presId="urn:microsoft.com/office/officeart/2005/8/layout/orgChart1"/>
    <dgm:cxn modelId="{825A0071-D476-4B44-8845-FA43E2E8262A}" srcId="{F18FAFFB-29E0-4293-928B-769593379BCC}" destId="{5B21AE80-EB3E-4512-8963-37CA4E99142D}" srcOrd="0" destOrd="0" parTransId="{09A680C5-74B8-4618-B4F1-7366DEFE0A08}" sibTransId="{1C9D5D5C-2036-498A-AB7B-DB68BAC53808}"/>
    <dgm:cxn modelId="{0A627B92-298F-41BC-88AE-0EBF5A3E064C}" type="presOf" srcId="{5B21AE80-EB3E-4512-8963-37CA4E99142D}" destId="{56605C3B-E320-4B84-BB8D-8B58DB2FA7DF}" srcOrd="0" destOrd="0" presId="urn:microsoft.com/office/officeart/2005/8/layout/orgChart1"/>
    <dgm:cxn modelId="{5EE6AD21-6961-4B3A-8914-D4004F80F139}" type="presOf" srcId="{F18FAFFB-29E0-4293-928B-769593379BCC}" destId="{9B59B4FD-0F16-4519-9ADA-3113D91C651E}" srcOrd="0" destOrd="0" presId="urn:microsoft.com/office/officeart/2005/8/layout/orgChart1"/>
    <dgm:cxn modelId="{F55F3F99-7E9F-44A0-8EC1-AC88DA71C821}" type="presParOf" srcId="{9B59B4FD-0F16-4519-9ADA-3113D91C651E}" destId="{6C13ECC9-0FB4-4732-AE06-5C7EB6CDC1D0}" srcOrd="0" destOrd="0" presId="urn:microsoft.com/office/officeart/2005/8/layout/orgChart1"/>
    <dgm:cxn modelId="{ACCA09D1-6377-43F9-B60A-070B1638B451}" type="presParOf" srcId="{6C13ECC9-0FB4-4732-AE06-5C7EB6CDC1D0}" destId="{89F49B75-CD29-4C44-9D1A-F5851DFF851C}" srcOrd="0" destOrd="0" presId="urn:microsoft.com/office/officeart/2005/8/layout/orgChart1"/>
    <dgm:cxn modelId="{9DF526E2-BEF5-45B9-B8AD-F07E60AF9398}" type="presParOf" srcId="{89F49B75-CD29-4C44-9D1A-F5851DFF851C}" destId="{56605C3B-E320-4B84-BB8D-8B58DB2FA7DF}" srcOrd="0" destOrd="0" presId="urn:microsoft.com/office/officeart/2005/8/layout/orgChart1"/>
    <dgm:cxn modelId="{39C72C27-2338-44A1-911E-BED20E3D4784}" type="presParOf" srcId="{89F49B75-CD29-4C44-9D1A-F5851DFF851C}" destId="{D844AB73-9398-4673-B769-41BB5909D4D0}" srcOrd="1" destOrd="0" presId="urn:microsoft.com/office/officeart/2005/8/layout/orgChart1"/>
    <dgm:cxn modelId="{36BF07DC-4613-4D1A-87A1-6A5DE7DBAD1E}" type="presParOf" srcId="{6C13ECC9-0FB4-4732-AE06-5C7EB6CDC1D0}" destId="{96B4E7C6-1DD9-466D-9792-C84567AF6FB9}" srcOrd="1" destOrd="0" presId="urn:microsoft.com/office/officeart/2005/8/layout/orgChart1"/>
    <dgm:cxn modelId="{47B681B4-59E0-47AC-9A89-4F509C1424B9}" type="presParOf" srcId="{6C13ECC9-0FB4-4732-AE06-5C7EB6CDC1D0}" destId="{101BF671-2E9D-4880-8A25-9828C70CEF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7FB9180A-A832-4FDC-AECE-0E0C555B4D16}" type="doc">
      <dgm:prSet loTypeId="urn:microsoft.com/office/officeart/2005/8/layout/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06A41-9263-486F-904B-7694D1AEE764}">
      <dgm:prSet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gm:spPr>
      <dgm:t>
        <a:bodyPr/>
        <a:lstStyle/>
        <a:p>
          <a:pPr rtl="0"/>
          <a:r>
            <a:rPr lang="ru-RU" sz="2000" b="1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B428D52-F8BF-4DAF-90EC-95B6CE8E6FA3}" type="parTrans" cxnId="{5C9C5895-2F25-462D-962C-EA859E1F2BA4}">
      <dgm:prSet/>
      <dgm:spPr/>
      <dgm:t>
        <a:bodyPr/>
        <a:lstStyle/>
        <a:p>
          <a:endParaRPr lang="ru-RU"/>
        </a:p>
      </dgm:t>
    </dgm:pt>
    <dgm:pt modelId="{4CCD2893-B0B3-4421-BAAB-46D95411C894}" type="sibTrans" cxnId="{5C9C5895-2F25-462D-962C-EA859E1F2BA4}">
      <dgm:prSet/>
      <dgm:spPr/>
      <dgm:t>
        <a:bodyPr/>
        <a:lstStyle/>
        <a:p>
          <a:endParaRPr lang="ru-RU"/>
        </a:p>
      </dgm:t>
    </dgm:pt>
    <dgm:pt modelId="{DDA6CE10-4A96-4BDD-9157-B4FD8390CCC1}" type="pres">
      <dgm:prSet presAssocID="{7FB9180A-A832-4FDC-AECE-0E0C555B4D1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EBDE4B-EDBA-4FA7-9EE1-EEC8FE92584E}" type="pres">
      <dgm:prSet presAssocID="{1BA06A41-9263-486F-904B-7694D1AEE764}" presName="node" presStyleLbl="node1" presStyleIdx="0" presStyleCnt="1" custScaleX="55578" custLinFactNeighborX="45827" custLinFactNeighborY="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6CBFDE-67D9-4FC7-AA3D-8C926F17096F}" type="presOf" srcId="{7FB9180A-A832-4FDC-AECE-0E0C555B4D16}" destId="{DDA6CE10-4A96-4BDD-9157-B4FD8390CCC1}" srcOrd="0" destOrd="0" presId="urn:microsoft.com/office/officeart/2005/8/layout/process1"/>
    <dgm:cxn modelId="{5C9C5895-2F25-462D-962C-EA859E1F2BA4}" srcId="{7FB9180A-A832-4FDC-AECE-0E0C555B4D16}" destId="{1BA06A41-9263-486F-904B-7694D1AEE764}" srcOrd="0" destOrd="0" parTransId="{1B428D52-F8BF-4DAF-90EC-95B6CE8E6FA3}" sibTransId="{4CCD2893-B0B3-4421-BAAB-46D95411C894}"/>
    <dgm:cxn modelId="{D68E991A-93B4-4208-AC60-936873F313E9}" type="presOf" srcId="{1BA06A41-9263-486F-904B-7694D1AEE764}" destId="{91EBDE4B-EDBA-4FA7-9EE1-EEC8FE92584E}" srcOrd="0" destOrd="0" presId="urn:microsoft.com/office/officeart/2005/8/layout/process1"/>
    <dgm:cxn modelId="{903EFC63-2B9D-41AA-A227-AD463FF8C16B}" type="presParOf" srcId="{DDA6CE10-4A96-4BDD-9157-B4FD8390CCC1}" destId="{91EBDE4B-EDBA-4FA7-9EE1-EEC8FE92584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7FB9180A-A832-4FDC-AECE-0E0C555B4D16}" type="doc">
      <dgm:prSet loTypeId="urn:microsoft.com/office/officeart/2005/8/layout/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06A41-9263-486F-904B-7694D1AEE764}">
      <dgm:prSet custT="1"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gm:spPr>
      <dgm:t>
        <a:bodyPr/>
        <a:lstStyle/>
        <a:p>
          <a:pPr rtl="0"/>
          <a:r>
            <a:rPr lang="ru-RU" sz="2000" b="1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Дополнительные платные услуги на 2015г.</a:t>
          </a:r>
          <a:endParaRPr lang="ru-RU" sz="2000" b="1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B428D52-F8BF-4DAF-90EC-95B6CE8E6FA3}" type="parTrans" cxnId="{5C9C5895-2F25-462D-962C-EA859E1F2BA4}">
      <dgm:prSet/>
      <dgm:spPr/>
      <dgm:t>
        <a:bodyPr/>
        <a:lstStyle/>
        <a:p>
          <a:endParaRPr lang="ru-RU"/>
        </a:p>
      </dgm:t>
    </dgm:pt>
    <dgm:pt modelId="{4CCD2893-B0B3-4421-BAAB-46D95411C894}" type="sibTrans" cxnId="{5C9C5895-2F25-462D-962C-EA859E1F2BA4}">
      <dgm:prSet/>
      <dgm:spPr/>
      <dgm:t>
        <a:bodyPr/>
        <a:lstStyle/>
        <a:p>
          <a:endParaRPr lang="ru-RU"/>
        </a:p>
      </dgm:t>
    </dgm:pt>
    <dgm:pt modelId="{DDA6CE10-4A96-4BDD-9157-B4FD8390CCC1}" type="pres">
      <dgm:prSet presAssocID="{7FB9180A-A832-4FDC-AECE-0E0C555B4D1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EBDE4B-EDBA-4FA7-9EE1-EEC8FE92584E}" type="pres">
      <dgm:prSet presAssocID="{1BA06A41-9263-486F-904B-7694D1AEE764}" presName="node" presStyleLbl="node1" presStyleIdx="0" presStyleCnt="1" custScaleX="100098" custLinFactNeighborX="45827" custLinFactNeighborY="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9C5895-2F25-462D-962C-EA859E1F2BA4}" srcId="{7FB9180A-A832-4FDC-AECE-0E0C555B4D16}" destId="{1BA06A41-9263-486F-904B-7694D1AEE764}" srcOrd="0" destOrd="0" parTransId="{1B428D52-F8BF-4DAF-90EC-95B6CE8E6FA3}" sibTransId="{4CCD2893-B0B3-4421-BAAB-46D95411C894}"/>
    <dgm:cxn modelId="{2D41D6BF-972B-43A1-B609-58B02041928B}" type="presOf" srcId="{7FB9180A-A832-4FDC-AECE-0E0C555B4D16}" destId="{DDA6CE10-4A96-4BDD-9157-B4FD8390CCC1}" srcOrd="0" destOrd="0" presId="urn:microsoft.com/office/officeart/2005/8/layout/process1"/>
    <dgm:cxn modelId="{BFE11356-3BBB-49EA-8F46-F1A90347771D}" type="presOf" srcId="{1BA06A41-9263-486F-904B-7694D1AEE764}" destId="{91EBDE4B-EDBA-4FA7-9EE1-EEC8FE92584E}" srcOrd="0" destOrd="0" presId="urn:microsoft.com/office/officeart/2005/8/layout/process1"/>
    <dgm:cxn modelId="{4BED4671-399D-40AF-9A56-EA9FAAA7C66D}" type="presParOf" srcId="{DDA6CE10-4A96-4BDD-9157-B4FD8390CCC1}" destId="{91EBDE4B-EDBA-4FA7-9EE1-EEC8FE92584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0BB0B447-973F-48F5-9555-01CA926A6261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03B8668-E1A2-436A-8E00-CCB392CA44E0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культуры (38 441,7 тыс. руб.-97,2%)</a:t>
          </a:r>
          <a:endParaRPr lang="ru-RU" sz="36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endParaRPr lang="ru-RU" sz="2000" b="1" i="1" dirty="0"/>
        </a:p>
      </dgm:t>
    </dgm:pt>
    <dgm:pt modelId="{03AD64DB-5C62-461E-BC5E-D6E1BBD44EEB}" type="parTrans" cxnId="{3FFDF029-A754-4743-A36C-9B61E499FACF}">
      <dgm:prSet/>
      <dgm:spPr/>
      <dgm:t>
        <a:bodyPr/>
        <a:lstStyle/>
        <a:p>
          <a:endParaRPr lang="ru-RU"/>
        </a:p>
      </dgm:t>
    </dgm:pt>
    <dgm:pt modelId="{26425710-6B69-40BC-BDE0-BB3091CD6DB7}" type="sibTrans" cxnId="{3FFDF029-A754-4743-A36C-9B61E499FACF}">
      <dgm:prSet/>
      <dgm:spPr/>
      <dgm:t>
        <a:bodyPr/>
        <a:lstStyle/>
        <a:p>
          <a:endParaRPr lang="ru-RU"/>
        </a:p>
      </dgm:t>
    </dgm:pt>
    <dgm:pt modelId="{2D6A877D-D13D-4F75-9418-87FC1F170457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Профилактика терроризма и экстремизма </a:t>
          </a:r>
          <a:endParaRPr lang="en-US" sz="2000" b="1" i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(18,9 тыс.руб.-0,05%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6ED3B9-FB90-4AC3-9DE1-7D8962174A2B}" type="sibTrans" cxnId="{8D85FD79-4BD7-4870-B1EA-50376D5D55D7}">
      <dgm:prSet/>
      <dgm:spPr/>
      <dgm:t>
        <a:bodyPr/>
        <a:lstStyle/>
        <a:p>
          <a:endParaRPr lang="ru-RU"/>
        </a:p>
      </dgm:t>
    </dgm:pt>
    <dgm:pt modelId="{81A2DC5C-71BD-41F8-9B71-EBFCFA139736}" type="parTrans" cxnId="{8D85FD79-4BD7-4870-B1EA-50376D5D55D7}">
      <dgm:prSet/>
      <dgm:spPr/>
      <dgm:t>
        <a:bodyPr/>
        <a:lstStyle/>
        <a:p>
          <a:endParaRPr lang="ru-RU"/>
        </a:p>
      </dgm:t>
    </dgm:pt>
    <dgm:pt modelId="{87FC880D-05B8-488A-8979-209ECE6F1CC5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2014 год-</a:t>
          </a:r>
          <a:endParaRPr lang="en-US" sz="2000" b="1" i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39 547,9 тыс. руб.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8CD0EB-5A6D-4A54-9EFF-68FFDD7F22C2}" type="sibTrans" cxnId="{1B839C5E-8891-4117-9710-D456053D6C2C}">
      <dgm:prSet/>
      <dgm:spPr/>
      <dgm:t>
        <a:bodyPr/>
        <a:lstStyle/>
        <a:p>
          <a:endParaRPr lang="ru-RU"/>
        </a:p>
      </dgm:t>
    </dgm:pt>
    <dgm:pt modelId="{D0354DC7-5ED1-4B13-8911-E47B49A247EA}" type="parTrans" cxnId="{1B839C5E-8891-4117-9710-D456053D6C2C}">
      <dgm:prSet/>
      <dgm:spPr/>
      <dgm:t>
        <a:bodyPr/>
        <a:lstStyle/>
        <a:p>
          <a:endParaRPr lang="ru-RU"/>
        </a:p>
      </dgm:t>
    </dgm:pt>
    <dgm:pt modelId="{40C314AC-10FA-49D9-9B9A-0292B7B460C8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FF0066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Электронный муниципалитет (270,7 </a:t>
          </a:r>
          <a:r>
            <a:rPr lang="ru-RU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.- 0,7%)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16FDD10-D6BD-4C39-AE2A-1CA6583207F6}" type="parTrans" cxnId="{408B2BF8-0CC2-438A-B17C-6F5554BF3263}">
      <dgm:prSet/>
      <dgm:spPr/>
      <dgm:t>
        <a:bodyPr/>
        <a:lstStyle/>
        <a:p>
          <a:endParaRPr lang="ru-RU"/>
        </a:p>
      </dgm:t>
    </dgm:pt>
    <dgm:pt modelId="{F94CAC22-9A7D-45B8-9441-8D5F112E2367}" type="sibTrans" cxnId="{408B2BF8-0CC2-438A-B17C-6F5554BF3263}">
      <dgm:prSet/>
      <dgm:spPr/>
      <dgm:t>
        <a:bodyPr/>
        <a:lstStyle/>
        <a:p>
          <a:endParaRPr lang="ru-RU"/>
        </a:p>
      </dgm:t>
    </dgm:pt>
    <dgm:pt modelId="{59A454EF-FFCC-4FB9-9CCA-BDE36DED69E4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00B0F0"/>
        </a:solidFill>
      </dgm:spPr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физической культуры и спорта –(816,6 тыс.руб.-2%)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2A78A5-6AA3-4184-BA93-639942202A06}" type="parTrans" cxnId="{F88A8FDD-3448-40F0-8A6B-FE762F087A0C}">
      <dgm:prSet/>
      <dgm:spPr/>
      <dgm:t>
        <a:bodyPr/>
        <a:lstStyle/>
        <a:p>
          <a:endParaRPr lang="ru-RU"/>
        </a:p>
      </dgm:t>
    </dgm:pt>
    <dgm:pt modelId="{557D79B3-7499-4B82-B862-181920988EB5}" type="sibTrans" cxnId="{F88A8FDD-3448-40F0-8A6B-FE762F087A0C}">
      <dgm:prSet/>
      <dgm:spPr/>
      <dgm:t>
        <a:bodyPr/>
        <a:lstStyle/>
        <a:p>
          <a:endParaRPr lang="ru-RU"/>
        </a:p>
      </dgm:t>
    </dgm:pt>
    <dgm:pt modelId="{3D557954-4A8D-4DCD-9585-87310A3A4D52}" type="pres">
      <dgm:prSet presAssocID="{0BB0B447-973F-48F5-9555-01CA926A62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5818F8-8014-465E-953B-BFDB966E8999}" type="pres">
      <dgm:prSet presAssocID="{303B8668-E1A2-436A-8E00-CCB392CA44E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2546E9-6EED-4EEE-BB81-C0B37D7537E5}" type="pres">
      <dgm:prSet presAssocID="{26425710-6B69-40BC-BDE0-BB3091CD6DB7}" presName="sibTrans" presStyleCnt="0"/>
      <dgm:spPr/>
    </dgm:pt>
    <dgm:pt modelId="{DE0542B2-D156-4973-9D70-319F47D43830}" type="pres">
      <dgm:prSet presAssocID="{87FC880D-05B8-488A-8979-209ECE6F1CC5}" presName="node" presStyleLbl="node1" presStyleIdx="1" presStyleCnt="5" custLinFactNeighborX="-2309" custLinFactNeighborY="2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5AEE44-CB97-47E6-A264-06E73BDBA01A}" type="pres">
      <dgm:prSet presAssocID="{DD8CD0EB-5A6D-4A54-9EFF-68FFDD7F22C2}" presName="sibTrans" presStyleCnt="0"/>
      <dgm:spPr/>
    </dgm:pt>
    <dgm:pt modelId="{FD34582B-D4DE-4E46-A644-7019FF0FD519}" type="pres">
      <dgm:prSet presAssocID="{59A454EF-FFCC-4FB9-9CCA-BDE36DED69E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12129-CDAA-4A73-ADA6-251B374DE33B}" type="pres">
      <dgm:prSet presAssocID="{557D79B3-7499-4B82-B862-181920988EB5}" presName="sibTrans" presStyleCnt="0"/>
      <dgm:spPr/>
    </dgm:pt>
    <dgm:pt modelId="{6D7E7CE0-F194-4A97-8633-A463342F6F27}" type="pres">
      <dgm:prSet presAssocID="{2D6A877D-D13D-4F75-9418-87FC1F17045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F27DA-F63B-4C71-9D6C-41C9866FAC44}" type="pres">
      <dgm:prSet presAssocID="{1E6ED3B9-FB90-4AC3-9DE1-7D8962174A2B}" presName="sibTrans" presStyleCnt="0"/>
      <dgm:spPr/>
    </dgm:pt>
    <dgm:pt modelId="{A1EDE993-A76D-403D-8C35-E7DFD7712185}" type="pres">
      <dgm:prSet presAssocID="{40C314AC-10FA-49D9-9B9A-0292B7B460C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F9B8DC-8ED2-48E4-A56D-9F719451459F}" type="presOf" srcId="{303B8668-E1A2-436A-8E00-CCB392CA44E0}" destId="{755818F8-8014-465E-953B-BFDB966E8999}" srcOrd="0" destOrd="0" presId="urn:microsoft.com/office/officeart/2005/8/layout/default"/>
    <dgm:cxn modelId="{1B839C5E-8891-4117-9710-D456053D6C2C}" srcId="{0BB0B447-973F-48F5-9555-01CA926A6261}" destId="{87FC880D-05B8-488A-8979-209ECE6F1CC5}" srcOrd="1" destOrd="0" parTransId="{D0354DC7-5ED1-4B13-8911-E47B49A247EA}" sibTransId="{DD8CD0EB-5A6D-4A54-9EFF-68FFDD7F22C2}"/>
    <dgm:cxn modelId="{8D85FD79-4BD7-4870-B1EA-50376D5D55D7}" srcId="{0BB0B447-973F-48F5-9555-01CA926A6261}" destId="{2D6A877D-D13D-4F75-9418-87FC1F170457}" srcOrd="3" destOrd="0" parTransId="{81A2DC5C-71BD-41F8-9B71-EBFCFA139736}" sibTransId="{1E6ED3B9-FB90-4AC3-9DE1-7D8962174A2B}"/>
    <dgm:cxn modelId="{F88A8FDD-3448-40F0-8A6B-FE762F087A0C}" srcId="{0BB0B447-973F-48F5-9555-01CA926A6261}" destId="{59A454EF-FFCC-4FB9-9CCA-BDE36DED69E4}" srcOrd="2" destOrd="0" parTransId="{062A78A5-6AA3-4184-BA93-639942202A06}" sibTransId="{557D79B3-7499-4B82-B862-181920988EB5}"/>
    <dgm:cxn modelId="{006E60BF-775B-448F-9F6F-A30128D6EE21}" type="presOf" srcId="{59A454EF-FFCC-4FB9-9CCA-BDE36DED69E4}" destId="{FD34582B-D4DE-4E46-A644-7019FF0FD519}" srcOrd="0" destOrd="0" presId="urn:microsoft.com/office/officeart/2005/8/layout/default"/>
    <dgm:cxn modelId="{BE1C3FDD-DA31-4D6E-8436-96341B63B320}" type="presOf" srcId="{87FC880D-05B8-488A-8979-209ECE6F1CC5}" destId="{DE0542B2-D156-4973-9D70-319F47D43830}" srcOrd="0" destOrd="0" presId="urn:microsoft.com/office/officeart/2005/8/layout/default"/>
    <dgm:cxn modelId="{3FFDF029-A754-4743-A36C-9B61E499FACF}" srcId="{0BB0B447-973F-48F5-9555-01CA926A6261}" destId="{303B8668-E1A2-436A-8E00-CCB392CA44E0}" srcOrd="0" destOrd="0" parTransId="{03AD64DB-5C62-461E-BC5E-D6E1BBD44EEB}" sibTransId="{26425710-6B69-40BC-BDE0-BB3091CD6DB7}"/>
    <dgm:cxn modelId="{C7116DDF-8426-4FFE-A6FA-BBD14E4320CF}" type="presOf" srcId="{2D6A877D-D13D-4F75-9418-87FC1F170457}" destId="{6D7E7CE0-F194-4A97-8633-A463342F6F27}" srcOrd="0" destOrd="0" presId="urn:microsoft.com/office/officeart/2005/8/layout/default"/>
    <dgm:cxn modelId="{D87D4515-2278-4A3C-858C-4713C05E99B4}" type="presOf" srcId="{40C314AC-10FA-49D9-9B9A-0292B7B460C8}" destId="{A1EDE993-A76D-403D-8C35-E7DFD7712185}" srcOrd="0" destOrd="0" presId="urn:microsoft.com/office/officeart/2005/8/layout/default"/>
    <dgm:cxn modelId="{408B2BF8-0CC2-438A-B17C-6F5554BF3263}" srcId="{0BB0B447-973F-48F5-9555-01CA926A6261}" destId="{40C314AC-10FA-49D9-9B9A-0292B7B460C8}" srcOrd="4" destOrd="0" parTransId="{016FDD10-D6BD-4C39-AE2A-1CA6583207F6}" sibTransId="{F94CAC22-9A7D-45B8-9441-8D5F112E2367}"/>
    <dgm:cxn modelId="{77AF6F4E-DCF3-4653-AB40-027620738296}" type="presOf" srcId="{0BB0B447-973F-48F5-9555-01CA926A6261}" destId="{3D557954-4A8D-4DCD-9585-87310A3A4D52}" srcOrd="0" destOrd="0" presId="urn:microsoft.com/office/officeart/2005/8/layout/default"/>
    <dgm:cxn modelId="{3668EC83-D74A-493B-AF8E-A44BA885A593}" type="presParOf" srcId="{3D557954-4A8D-4DCD-9585-87310A3A4D52}" destId="{755818F8-8014-465E-953B-BFDB966E8999}" srcOrd="0" destOrd="0" presId="urn:microsoft.com/office/officeart/2005/8/layout/default"/>
    <dgm:cxn modelId="{C4864869-8260-4939-B4CB-95217FCCAAFA}" type="presParOf" srcId="{3D557954-4A8D-4DCD-9585-87310A3A4D52}" destId="{8F2546E9-6EED-4EEE-BB81-C0B37D7537E5}" srcOrd="1" destOrd="0" presId="urn:microsoft.com/office/officeart/2005/8/layout/default"/>
    <dgm:cxn modelId="{3BFE240B-C29A-487E-BF79-5F667FA9276F}" type="presParOf" srcId="{3D557954-4A8D-4DCD-9585-87310A3A4D52}" destId="{DE0542B2-D156-4973-9D70-319F47D43830}" srcOrd="2" destOrd="0" presId="urn:microsoft.com/office/officeart/2005/8/layout/default"/>
    <dgm:cxn modelId="{0ABC1717-49D0-46E0-91F6-038FC5D39BDC}" type="presParOf" srcId="{3D557954-4A8D-4DCD-9585-87310A3A4D52}" destId="{455AEE44-CB97-47E6-A264-06E73BDBA01A}" srcOrd="3" destOrd="0" presId="urn:microsoft.com/office/officeart/2005/8/layout/default"/>
    <dgm:cxn modelId="{369E726E-A4FF-4B46-AC0B-193E4378420D}" type="presParOf" srcId="{3D557954-4A8D-4DCD-9585-87310A3A4D52}" destId="{FD34582B-D4DE-4E46-A644-7019FF0FD519}" srcOrd="4" destOrd="0" presId="urn:microsoft.com/office/officeart/2005/8/layout/default"/>
    <dgm:cxn modelId="{8E0A91F4-4F77-42B0-B400-610257561064}" type="presParOf" srcId="{3D557954-4A8D-4DCD-9585-87310A3A4D52}" destId="{02B12129-CDAA-4A73-ADA6-251B374DE33B}" srcOrd="5" destOrd="0" presId="urn:microsoft.com/office/officeart/2005/8/layout/default"/>
    <dgm:cxn modelId="{D662835A-3E43-4DD1-B0A0-97EB99A80BDA}" type="presParOf" srcId="{3D557954-4A8D-4DCD-9585-87310A3A4D52}" destId="{6D7E7CE0-F194-4A97-8633-A463342F6F27}" srcOrd="6" destOrd="0" presId="urn:microsoft.com/office/officeart/2005/8/layout/default"/>
    <dgm:cxn modelId="{3B205E1C-6946-4323-B185-51638E815299}" type="presParOf" srcId="{3D557954-4A8D-4DCD-9585-87310A3A4D52}" destId="{FE4F27DA-F63B-4C71-9D6C-41C9866FAC44}" srcOrd="7" destOrd="0" presId="urn:microsoft.com/office/officeart/2005/8/layout/default"/>
    <dgm:cxn modelId="{1ED26624-E5B5-4C8A-963E-69AC7D558847}" type="presParOf" srcId="{3D557954-4A8D-4DCD-9585-87310A3A4D52}" destId="{A1EDE993-A76D-403D-8C35-E7DFD771218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326B050C-2F50-460D-B816-B462A7F72C3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FE3127-1B0D-4C6B-A650-404DBADB2CC8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2015 год – 38 441,7 тыс. руб.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C214F8E-A75B-4638-A8E9-5CF5A7D0A410}" type="parTrans" cxnId="{C1CBDE8E-29AF-40F0-A594-A76DBDDADBC4}">
      <dgm:prSet/>
      <dgm:spPr/>
      <dgm:t>
        <a:bodyPr/>
        <a:lstStyle/>
        <a:p>
          <a:endParaRPr lang="ru-RU"/>
        </a:p>
      </dgm:t>
    </dgm:pt>
    <dgm:pt modelId="{7C7A7054-43D5-4DD4-BDC5-FFF9E999C047}" type="sibTrans" cxnId="{C1CBDE8E-29AF-40F0-A594-A76DBDDADBC4}">
      <dgm:prSet/>
      <dgm:spPr/>
      <dgm:t>
        <a:bodyPr/>
        <a:lstStyle/>
        <a:p>
          <a:endParaRPr lang="ru-RU"/>
        </a:p>
      </dgm:t>
    </dgm:pt>
    <dgm:pt modelId="{556AEC2C-575F-4DB4-84AF-3DC9D0403EC7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pPr algn="ctr"/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2016 год – 43 436,8  тыс. руб.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5AC39FA-398E-4F6A-9774-82D00D9743D6}" type="parTrans" cxnId="{537806F0-782B-456B-A406-B0C220E347BA}">
      <dgm:prSet/>
      <dgm:spPr/>
      <dgm:t>
        <a:bodyPr/>
        <a:lstStyle/>
        <a:p>
          <a:endParaRPr lang="ru-RU"/>
        </a:p>
      </dgm:t>
    </dgm:pt>
    <dgm:pt modelId="{40E06ADD-8ACD-4E5E-8655-6A990A182556}" type="sibTrans" cxnId="{537806F0-782B-456B-A406-B0C220E347BA}">
      <dgm:prSet/>
      <dgm:spPr/>
      <dgm:t>
        <a:bodyPr/>
        <a:lstStyle/>
        <a:p>
          <a:endParaRPr lang="ru-RU"/>
        </a:p>
      </dgm:t>
    </dgm:pt>
    <dgm:pt modelId="{1FD1C55B-05AC-4D33-A4E5-D1C03496F691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00CCFF"/>
        </a:solidFill>
      </dgm:spPr>
      <dgm:t>
        <a:bodyPr/>
        <a:lstStyle/>
        <a:p>
          <a:pPr algn="ctr"/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2017 год – 50 024,0  тыс.  руб.</a:t>
          </a:r>
        </a:p>
      </dgm:t>
    </dgm:pt>
    <dgm:pt modelId="{C5872C35-9226-47B4-BD67-A6B0E4092B59}" type="parTrans" cxnId="{FA85E1C0-0BE1-4B1F-9BA5-5E03ED2AD212}">
      <dgm:prSet/>
      <dgm:spPr/>
      <dgm:t>
        <a:bodyPr/>
        <a:lstStyle/>
        <a:p>
          <a:endParaRPr lang="ru-RU"/>
        </a:p>
      </dgm:t>
    </dgm:pt>
    <dgm:pt modelId="{803989E6-A148-4712-B159-9C6C5F35499B}" type="sibTrans" cxnId="{FA85E1C0-0BE1-4B1F-9BA5-5E03ED2AD212}">
      <dgm:prSet/>
      <dgm:spPr/>
      <dgm:t>
        <a:bodyPr/>
        <a:lstStyle/>
        <a:p>
          <a:endParaRPr lang="ru-RU"/>
        </a:p>
      </dgm:t>
    </dgm:pt>
    <dgm:pt modelId="{1A549A81-CF55-48FE-8666-86A42F01E15C}" type="pres">
      <dgm:prSet presAssocID="{326B050C-2F50-460D-B816-B462A7F72C3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AA10FA-C07B-4E36-AE0E-D9FADA6BFF46}" type="pres">
      <dgm:prSet presAssocID="{5EFE3127-1B0D-4C6B-A650-404DBADB2CC8}" presName="parentLin" presStyleCnt="0"/>
      <dgm:spPr/>
    </dgm:pt>
    <dgm:pt modelId="{61C65536-371C-4245-BD9F-F013A99C09CF}" type="pres">
      <dgm:prSet presAssocID="{5EFE3127-1B0D-4C6B-A650-404DBADB2CC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F272094-9CD0-4509-9786-0A048F61615B}" type="pres">
      <dgm:prSet presAssocID="{5EFE3127-1B0D-4C6B-A650-404DBADB2CC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FDAAAC-A6D1-4C53-B082-3FAE6C2A781C}" type="pres">
      <dgm:prSet presAssocID="{5EFE3127-1B0D-4C6B-A650-404DBADB2CC8}" presName="negativeSpace" presStyleCnt="0"/>
      <dgm:spPr/>
    </dgm:pt>
    <dgm:pt modelId="{BB6C09AA-C921-4E6A-83DC-709E72FB8C8C}" type="pres">
      <dgm:prSet presAssocID="{5EFE3127-1B0D-4C6B-A650-404DBADB2CC8}" presName="childText" presStyleLbl="conFgAcc1" presStyleIdx="0" presStyleCnt="3">
        <dgm:presLayoutVars>
          <dgm:bulletEnabled val="1"/>
        </dgm:presLayoutVars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  <dgm:pt modelId="{3877E3A5-DD92-4F32-BB7B-3E95F6FC916E}" type="pres">
      <dgm:prSet presAssocID="{7C7A7054-43D5-4DD4-BDC5-FFF9E999C047}" presName="spaceBetweenRectangles" presStyleCnt="0"/>
      <dgm:spPr/>
    </dgm:pt>
    <dgm:pt modelId="{DBBFBB9A-60E9-4D17-9870-593B067ED48D}" type="pres">
      <dgm:prSet presAssocID="{556AEC2C-575F-4DB4-84AF-3DC9D0403EC7}" presName="parentLin" presStyleCnt="0"/>
      <dgm:spPr/>
    </dgm:pt>
    <dgm:pt modelId="{9078CFE8-3392-47D3-8ED5-9894BD44CDCC}" type="pres">
      <dgm:prSet presAssocID="{556AEC2C-575F-4DB4-84AF-3DC9D0403EC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3D4153E-80F4-4D5D-8D93-65FBF320E68B}" type="pres">
      <dgm:prSet presAssocID="{556AEC2C-575F-4DB4-84AF-3DC9D0403EC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1E6AF-F03B-4652-A977-D1C7DC30A2AD}" type="pres">
      <dgm:prSet presAssocID="{556AEC2C-575F-4DB4-84AF-3DC9D0403EC7}" presName="negativeSpace" presStyleCnt="0"/>
      <dgm:spPr/>
    </dgm:pt>
    <dgm:pt modelId="{2A6F14EC-B57D-4FEB-8B30-6DA36B739F78}" type="pres">
      <dgm:prSet presAssocID="{556AEC2C-575F-4DB4-84AF-3DC9D0403EC7}" presName="childText" presStyleLbl="conFgAcc1" presStyleIdx="1" presStyleCnt="3">
        <dgm:presLayoutVars>
          <dgm:bulletEnabled val="1"/>
        </dgm:presLayoutVars>
      </dgm:prSet>
      <dgm:spPr>
        <a:solidFill>
          <a:schemeClr val="accent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5B285F55-5C06-4BC4-9893-2B32D56DE720}" type="pres">
      <dgm:prSet presAssocID="{40E06ADD-8ACD-4E5E-8655-6A990A182556}" presName="spaceBetweenRectangles" presStyleCnt="0"/>
      <dgm:spPr/>
    </dgm:pt>
    <dgm:pt modelId="{B4A2B4E8-8D1C-4C3A-A02B-1049DF347049}" type="pres">
      <dgm:prSet presAssocID="{1FD1C55B-05AC-4D33-A4E5-D1C03496F691}" presName="parentLin" presStyleCnt="0"/>
      <dgm:spPr/>
    </dgm:pt>
    <dgm:pt modelId="{A31FAF1F-ABDA-4738-9D1B-9CBD20A24B6B}" type="pres">
      <dgm:prSet presAssocID="{1FD1C55B-05AC-4D33-A4E5-D1C03496F691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055C4D6-10E8-481A-B4E8-C1716764BF48}" type="pres">
      <dgm:prSet presAssocID="{1FD1C55B-05AC-4D33-A4E5-D1C03496F69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F325DC-A2BB-4EF8-A469-52C28BD7EB8D}" type="pres">
      <dgm:prSet presAssocID="{1FD1C55B-05AC-4D33-A4E5-D1C03496F691}" presName="negativeSpace" presStyleCnt="0"/>
      <dgm:spPr/>
    </dgm:pt>
    <dgm:pt modelId="{A1BA0556-30B7-48E4-B9C4-0BDF490D9301}" type="pres">
      <dgm:prSet presAssocID="{1FD1C55B-05AC-4D33-A4E5-D1C03496F691}" presName="childText" presStyleLbl="conFgAcc1" presStyleIdx="2" presStyleCnt="3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537806F0-782B-456B-A406-B0C220E347BA}" srcId="{326B050C-2F50-460D-B816-B462A7F72C36}" destId="{556AEC2C-575F-4DB4-84AF-3DC9D0403EC7}" srcOrd="1" destOrd="0" parTransId="{D5AC39FA-398E-4F6A-9774-82D00D9743D6}" sibTransId="{40E06ADD-8ACD-4E5E-8655-6A990A182556}"/>
    <dgm:cxn modelId="{C8CF5920-03DC-4AF4-A397-2D9B4E33F94F}" type="presOf" srcId="{556AEC2C-575F-4DB4-84AF-3DC9D0403EC7}" destId="{33D4153E-80F4-4D5D-8D93-65FBF320E68B}" srcOrd="1" destOrd="0" presId="urn:microsoft.com/office/officeart/2005/8/layout/list1"/>
    <dgm:cxn modelId="{77D8CFBB-AAA2-4C14-9F62-080B27661739}" type="presOf" srcId="{1FD1C55B-05AC-4D33-A4E5-D1C03496F691}" destId="{A31FAF1F-ABDA-4738-9D1B-9CBD20A24B6B}" srcOrd="0" destOrd="0" presId="urn:microsoft.com/office/officeart/2005/8/layout/list1"/>
    <dgm:cxn modelId="{BDAE4FE6-BBDA-41DD-899B-F4059BC4D50B}" type="presOf" srcId="{5EFE3127-1B0D-4C6B-A650-404DBADB2CC8}" destId="{9F272094-9CD0-4509-9786-0A048F61615B}" srcOrd="1" destOrd="0" presId="urn:microsoft.com/office/officeart/2005/8/layout/list1"/>
    <dgm:cxn modelId="{481A61E4-0366-4B0C-B85D-B2B3EA818B11}" type="presOf" srcId="{556AEC2C-575F-4DB4-84AF-3DC9D0403EC7}" destId="{9078CFE8-3392-47D3-8ED5-9894BD44CDCC}" srcOrd="0" destOrd="0" presId="urn:microsoft.com/office/officeart/2005/8/layout/list1"/>
    <dgm:cxn modelId="{FA85E1C0-0BE1-4B1F-9BA5-5E03ED2AD212}" srcId="{326B050C-2F50-460D-B816-B462A7F72C36}" destId="{1FD1C55B-05AC-4D33-A4E5-D1C03496F691}" srcOrd="2" destOrd="0" parTransId="{C5872C35-9226-47B4-BD67-A6B0E4092B59}" sibTransId="{803989E6-A148-4712-B159-9C6C5F35499B}"/>
    <dgm:cxn modelId="{5470B76F-1466-4C30-BD8D-B024C123FD20}" type="presOf" srcId="{326B050C-2F50-460D-B816-B462A7F72C36}" destId="{1A549A81-CF55-48FE-8666-86A42F01E15C}" srcOrd="0" destOrd="0" presId="urn:microsoft.com/office/officeart/2005/8/layout/list1"/>
    <dgm:cxn modelId="{8F060BEB-8545-453F-99F4-A0A1C5F8DB3A}" type="presOf" srcId="{1FD1C55B-05AC-4D33-A4E5-D1C03496F691}" destId="{0055C4D6-10E8-481A-B4E8-C1716764BF48}" srcOrd="1" destOrd="0" presId="urn:microsoft.com/office/officeart/2005/8/layout/list1"/>
    <dgm:cxn modelId="{CD3EEA34-D1B2-42C6-AE9A-A448EF230F9B}" type="presOf" srcId="{5EFE3127-1B0D-4C6B-A650-404DBADB2CC8}" destId="{61C65536-371C-4245-BD9F-F013A99C09CF}" srcOrd="0" destOrd="0" presId="urn:microsoft.com/office/officeart/2005/8/layout/list1"/>
    <dgm:cxn modelId="{C1CBDE8E-29AF-40F0-A594-A76DBDDADBC4}" srcId="{326B050C-2F50-460D-B816-B462A7F72C36}" destId="{5EFE3127-1B0D-4C6B-A650-404DBADB2CC8}" srcOrd="0" destOrd="0" parTransId="{EC214F8E-A75B-4638-A8E9-5CF5A7D0A410}" sibTransId="{7C7A7054-43D5-4DD4-BDC5-FFF9E999C047}"/>
    <dgm:cxn modelId="{AD983EF8-10D1-4508-AA18-B958D2660375}" type="presParOf" srcId="{1A549A81-CF55-48FE-8666-86A42F01E15C}" destId="{69AA10FA-C07B-4E36-AE0E-D9FADA6BFF46}" srcOrd="0" destOrd="0" presId="urn:microsoft.com/office/officeart/2005/8/layout/list1"/>
    <dgm:cxn modelId="{6A903FF3-6F26-4505-9836-2F467386F1CF}" type="presParOf" srcId="{69AA10FA-C07B-4E36-AE0E-D9FADA6BFF46}" destId="{61C65536-371C-4245-BD9F-F013A99C09CF}" srcOrd="0" destOrd="0" presId="urn:microsoft.com/office/officeart/2005/8/layout/list1"/>
    <dgm:cxn modelId="{378FAD3B-8BFB-4E85-8959-E624E72E3DD4}" type="presParOf" srcId="{69AA10FA-C07B-4E36-AE0E-D9FADA6BFF46}" destId="{9F272094-9CD0-4509-9786-0A048F61615B}" srcOrd="1" destOrd="0" presId="urn:microsoft.com/office/officeart/2005/8/layout/list1"/>
    <dgm:cxn modelId="{94BDFD9A-98A7-460E-B8F7-31A9A80B4E29}" type="presParOf" srcId="{1A549A81-CF55-48FE-8666-86A42F01E15C}" destId="{C0FDAAAC-A6D1-4C53-B082-3FAE6C2A781C}" srcOrd="1" destOrd="0" presId="urn:microsoft.com/office/officeart/2005/8/layout/list1"/>
    <dgm:cxn modelId="{31CA2AF3-B4E5-4BB5-A14A-9729D5404001}" type="presParOf" srcId="{1A549A81-CF55-48FE-8666-86A42F01E15C}" destId="{BB6C09AA-C921-4E6A-83DC-709E72FB8C8C}" srcOrd="2" destOrd="0" presId="urn:microsoft.com/office/officeart/2005/8/layout/list1"/>
    <dgm:cxn modelId="{32F68140-D44D-46D6-ACBB-E486837998EA}" type="presParOf" srcId="{1A549A81-CF55-48FE-8666-86A42F01E15C}" destId="{3877E3A5-DD92-4F32-BB7B-3E95F6FC916E}" srcOrd="3" destOrd="0" presId="urn:microsoft.com/office/officeart/2005/8/layout/list1"/>
    <dgm:cxn modelId="{43635B1F-A57F-4D9D-938D-080693AA3E1E}" type="presParOf" srcId="{1A549A81-CF55-48FE-8666-86A42F01E15C}" destId="{DBBFBB9A-60E9-4D17-9870-593B067ED48D}" srcOrd="4" destOrd="0" presId="urn:microsoft.com/office/officeart/2005/8/layout/list1"/>
    <dgm:cxn modelId="{8A6B4504-B2B3-42D8-ACBA-997280AA661A}" type="presParOf" srcId="{DBBFBB9A-60E9-4D17-9870-593B067ED48D}" destId="{9078CFE8-3392-47D3-8ED5-9894BD44CDCC}" srcOrd="0" destOrd="0" presId="urn:microsoft.com/office/officeart/2005/8/layout/list1"/>
    <dgm:cxn modelId="{DB137844-D507-48B5-AD76-4826F6F2A713}" type="presParOf" srcId="{DBBFBB9A-60E9-4D17-9870-593B067ED48D}" destId="{33D4153E-80F4-4D5D-8D93-65FBF320E68B}" srcOrd="1" destOrd="0" presId="urn:microsoft.com/office/officeart/2005/8/layout/list1"/>
    <dgm:cxn modelId="{45AA6D4B-BCFF-4789-B409-B7A2D348A8F9}" type="presParOf" srcId="{1A549A81-CF55-48FE-8666-86A42F01E15C}" destId="{33F1E6AF-F03B-4652-A977-D1C7DC30A2AD}" srcOrd="5" destOrd="0" presId="urn:microsoft.com/office/officeart/2005/8/layout/list1"/>
    <dgm:cxn modelId="{51008AEA-4F70-434F-9F1E-C445C15AA2AD}" type="presParOf" srcId="{1A549A81-CF55-48FE-8666-86A42F01E15C}" destId="{2A6F14EC-B57D-4FEB-8B30-6DA36B739F78}" srcOrd="6" destOrd="0" presId="urn:microsoft.com/office/officeart/2005/8/layout/list1"/>
    <dgm:cxn modelId="{E0BF66C1-954A-4DEE-AEC2-9BF7542A3A47}" type="presParOf" srcId="{1A549A81-CF55-48FE-8666-86A42F01E15C}" destId="{5B285F55-5C06-4BC4-9893-2B32D56DE720}" srcOrd="7" destOrd="0" presId="urn:microsoft.com/office/officeart/2005/8/layout/list1"/>
    <dgm:cxn modelId="{E2FBA8C8-3AA2-4291-91BF-3E787700C994}" type="presParOf" srcId="{1A549A81-CF55-48FE-8666-86A42F01E15C}" destId="{B4A2B4E8-8D1C-4C3A-A02B-1049DF347049}" srcOrd="8" destOrd="0" presId="urn:microsoft.com/office/officeart/2005/8/layout/list1"/>
    <dgm:cxn modelId="{A5BDC52F-D87D-42A0-AB47-CB6A0C76665A}" type="presParOf" srcId="{B4A2B4E8-8D1C-4C3A-A02B-1049DF347049}" destId="{A31FAF1F-ABDA-4738-9D1B-9CBD20A24B6B}" srcOrd="0" destOrd="0" presId="urn:microsoft.com/office/officeart/2005/8/layout/list1"/>
    <dgm:cxn modelId="{FF989E32-E4C3-4B7E-97E4-4DDB6646CBEB}" type="presParOf" srcId="{B4A2B4E8-8D1C-4C3A-A02B-1049DF347049}" destId="{0055C4D6-10E8-481A-B4E8-C1716764BF48}" srcOrd="1" destOrd="0" presId="urn:microsoft.com/office/officeart/2005/8/layout/list1"/>
    <dgm:cxn modelId="{BAEBF3FB-07FA-4AB2-A2D0-0A900D244062}" type="presParOf" srcId="{1A549A81-CF55-48FE-8666-86A42F01E15C}" destId="{93F325DC-A2BB-4EF8-A469-52C28BD7EB8D}" srcOrd="9" destOrd="0" presId="urn:microsoft.com/office/officeart/2005/8/layout/list1"/>
    <dgm:cxn modelId="{B871DBB8-2BED-471B-9149-CF3CE6C49F7E}" type="presParOf" srcId="{1A549A81-CF55-48FE-8666-86A42F01E15C}" destId="{A1BA0556-30B7-48E4-B9C4-0BDF490D930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D36E5A8F-5F35-4A16-B34B-CBB535166F7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7F8079-1909-4831-B218-2F8C43728AC4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Расходы на финансовое обеспечение выполнения муниципального задания МУК РДК составят:   </a:t>
          </a:r>
        </a:p>
        <a:p>
          <a:pPr algn="l"/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2015 году -12 945,9 тыс. руб., </a:t>
          </a:r>
        </a:p>
        <a:p>
          <a:pPr algn="l"/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2016 году -13 480,4тыс. руб.,   </a:t>
          </a:r>
        </a:p>
        <a:p>
          <a:pPr algn="l"/>
          <a:r>
            <a:rPr lang="ru-RU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2017 году -14 753,6тыс. руб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66879FD-F795-4B33-B094-B7EE718BECD2}" type="sibTrans" cxnId="{7E56040E-07CD-45E2-9DD4-18234BB61F8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C6BDE62-227F-4D36-AF5A-7F0444B722E6}" type="parTrans" cxnId="{7E56040E-07CD-45E2-9DD4-18234BB61F8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79945F3-EDA3-44B4-8C52-128951FEE153}" type="pres">
      <dgm:prSet presAssocID="{D36E5A8F-5F35-4A16-B34B-CBB535166F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3AC068-5AB8-46AC-BDF9-05D7337E8921}" type="pres">
      <dgm:prSet presAssocID="{A47F8079-1909-4831-B218-2F8C43728AC4}" presName="node" presStyleLbl="node1" presStyleIdx="0" presStyleCnt="1" custScaleX="251160" custScaleY="115321" custLinFactNeighborX="-64" custLinFactNeighborY="-66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0C9EFC-CC92-4E56-9EFE-A98344D25287}" type="presOf" srcId="{A47F8079-1909-4831-B218-2F8C43728AC4}" destId="{E53AC068-5AB8-46AC-BDF9-05D7337E8921}" srcOrd="0" destOrd="0" presId="urn:microsoft.com/office/officeart/2005/8/layout/default"/>
    <dgm:cxn modelId="{7E56040E-07CD-45E2-9DD4-18234BB61F85}" srcId="{D36E5A8F-5F35-4A16-B34B-CBB535166F77}" destId="{A47F8079-1909-4831-B218-2F8C43728AC4}" srcOrd="0" destOrd="0" parTransId="{9C6BDE62-227F-4D36-AF5A-7F0444B722E6}" sibTransId="{A66879FD-F795-4B33-B094-B7EE718BECD2}"/>
    <dgm:cxn modelId="{07BD7A71-1C2A-4F6F-904A-A0BEAE46AA2C}" type="presOf" srcId="{D36E5A8F-5F35-4A16-B34B-CBB535166F77}" destId="{D79945F3-EDA3-44B4-8C52-128951FEE153}" srcOrd="0" destOrd="0" presId="urn:microsoft.com/office/officeart/2005/8/layout/default"/>
    <dgm:cxn modelId="{3ACE3EA3-F3BF-4664-9B28-B1B90ECEDEC3}" type="presParOf" srcId="{D79945F3-EDA3-44B4-8C52-128951FEE153}" destId="{E53AC068-5AB8-46AC-BDF9-05D7337E8921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23839D82-1442-4E26-BAB5-5EFE21FA35D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EE04E8-FAFF-472A-A271-2B3D04316C26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endParaRPr lang="ru-RU" sz="2000" b="0" dirty="0" smtClean="0">
            <a:effectLst/>
            <a:latin typeface="Times New Roman" pitchFamily="18" charset="0"/>
            <a:cs typeface="Times New Roman" pitchFamily="18" charset="0"/>
          </a:endParaRPr>
        </a:p>
        <a:p>
          <a:pPr algn="l" rtl="0"/>
          <a:r>
            <a:rPr lang="ru-RU" sz="2000" b="0" dirty="0" smtClean="0">
              <a:effectLst/>
              <a:latin typeface="Times New Roman" pitchFamily="18" charset="0"/>
              <a:cs typeface="Times New Roman" pitchFamily="18" charset="0"/>
            </a:rPr>
            <a:t>Расходы на финансовое обеспечение выполнения муниципального задания МУК МЦБ составят:   </a:t>
          </a:r>
        </a:p>
        <a:p>
          <a:pPr algn="ctr" rtl="0"/>
          <a:r>
            <a:rPr lang="ru-RU" sz="2000" b="0" dirty="0" smtClean="0">
              <a:effectLst/>
              <a:latin typeface="Times New Roman" pitchFamily="18" charset="0"/>
              <a:cs typeface="Times New Roman" pitchFamily="18" charset="0"/>
            </a:rPr>
            <a:t>в 2015 году -5 519,6тыс. руб., </a:t>
          </a:r>
        </a:p>
        <a:p>
          <a:pPr algn="ctr" rtl="0"/>
          <a:r>
            <a:rPr lang="ru-RU" sz="2000" b="0" dirty="0" smtClean="0">
              <a:effectLst/>
              <a:latin typeface="Times New Roman" pitchFamily="18" charset="0"/>
              <a:cs typeface="Times New Roman" pitchFamily="18" charset="0"/>
            </a:rPr>
            <a:t>в 2016 году -6 325,9тыс. руб.,   </a:t>
          </a:r>
        </a:p>
        <a:p>
          <a:pPr algn="ctr" rtl="0"/>
          <a:r>
            <a:rPr lang="ru-RU" sz="2000" b="0" dirty="0" smtClean="0">
              <a:effectLst/>
              <a:latin typeface="Times New Roman" pitchFamily="18" charset="0"/>
              <a:cs typeface="Times New Roman" pitchFamily="18" charset="0"/>
            </a:rPr>
            <a:t>в 2017 году -6 844,4тыс. руб. </a:t>
          </a:r>
        </a:p>
        <a:p>
          <a:pPr algn="l" rtl="0"/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755185A-2A6D-428E-BC24-A62890041659}" type="parTrans" cxnId="{14372791-2BC6-48E1-850E-DA3195FA6F21}">
      <dgm:prSet/>
      <dgm:spPr/>
      <dgm:t>
        <a:bodyPr/>
        <a:lstStyle/>
        <a:p>
          <a:endParaRPr lang="ru-RU"/>
        </a:p>
      </dgm:t>
    </dgm:pt>
    <dgm:pt modelId="{D6C3C4F8-3995-4710-9AA4-1ECB3374E6E2}" type="sibTrans" cxnId="{14372791-2BC6-48E1-850E-DA3195FA6F21}">
      <dgm:prSet/>
      <dgm:spPr/>
      <dgm:t>
        <a:bodyPr/>
        <a:lstStyle/>
        <a:p>
          <a:endParaRPr lang="ru-RU"/>
        </a:p>
      </dgm:t>
    </dgm:pt>
    <dgm:pt modelId="{D1B470E7-EFF8-43D4-8E14-5A55709D91AA}" type="pres">
      <dgm:prSet presAssocID="{23839D82-1442-4E26-BAB5-5EFE21FA35D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B74F64-D262-4BF8-9629-14F9702B82C9}" type="pres">
      <dgm:prSet presAssocID="{4DEE04E8-FAFF-472A-A271-2B3D04316C26}" presName="parentText" presStyleLbl="node1" presStyleIdx="0" presStyleCnt="1" custScaleY="330364" custLinFactY="38775" custLinFactNeighborX="-98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AA91E9-77EB-4A07-9311-F725CACF3522}" type="presOf" srcId="{4DEE04E8-FAFF-472A-A271-2B3D04316C26}" destId="{4FB74F64-D262-4BF8-9629-14F9702B82C9}" srcOrd="0" destOrd="0" presId="urn:microsoft.com/office/officeart/2005/8/layout/vList2"/>
    <dgm:cxn modelId="{14372791-2BC6-48E1-850E-DA3195FA6F21}" srcId="{23839D82-1442-4E26-BAB5-5EFE21FA35DF}" destId="{4DEE04E8-FAFF-472A-A271-2B3D04316C26}" srcOrd="0" destOrd="0" parTransId="{E755185A-2A6D-428E-BC24-A62890041659}" sibTransId="{D6C3C4F8-3995-4710-9AA4-1ECB3374E6E2}"/>
    <dgm:cxn modelId="{FF49634B-A9EA-4FFD-A443-FB1C03E462E2}" type="presOf" srcId="{23839D82-1442-4E26-BAB5-5EFE21FA35DF}" destId="{D1B470E7-EFF8-43D4-8E14-5A55709D91AA}" srcOrd="0" destOrd="0" presId="urn:microsoft.com/office/officeart/2005/8/layout/vList2"/>
    <dgm:cxn modelId="{C9A6A461-30A9-45FD-A147-A7484046C975}" type="presParOf" srcId="{D1B470E7-EFF8-43D4-8E14-5A55709D91AA}" destId="{4FB74F64-D262-4BF8-9629-14F9702B82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DDE545D6-EAE5-490F-9536-E9846E5708E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C7A738-32ED-4644-9884-ED48AC04E6F4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00CCFF"/>
        </a:solidFill>
      </dgm:spPr>
      <dgm:t>
        <a:bodyPr/>
        <a:lstStyle/>
        <a:p>
          <a:pPr algn="ctr" rtl="0"/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Расходы на финансовое обеспечение выполнения муниципального задания ДШИ составят: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1226BE-EBE2-4C52-B6C3-C9EF49DB2F92}" type="parTrans" cxnId="{1CA2E5F2-70D9-4E6C-A4CA-763F7066BC6D}">
      <dgm:prSet/>
      <dgm:spPr/>
      <dgm:t>
        <a:bodyPr/>
        <a:lstStyle/>
        <a:p>
          <a:endParaRPr lang="ru-RU"/>
        </a:p>
      </dgm:t>
    </dgm:pt>
    <dgm:pt modelId="{6BB06809-DC42-461B-9016-0314A87E1402}" type="sibTrans" cxnId="{1CA2E5F2-70D9-4E6C-A4CA-763F7066BC6D}">
      <dgm:prSet/>
      <dgm:spPr/>
      <dgm:t>
        <a:bodyPr/>
        <a:lstStyle/>
        <a:p>
          <a:endParaRPr lang="ru-RU"/>
        </a:p>
      </dgm:t>
    </dgm:pt>
    <dgm:pt modelId="{4BC45C7F-CAC7-4C5F-BB7F-1B6A8CAE33CD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pPr algn="ctr" rtl="0"/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2015 году -15 417,0 тыс. руб.,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137F41E-5EF1-417A-8355-B8D4C256BDD6}" type="parTrans" cxnId="{106E7BAD-841C-4D8E-BBA2-BE3C8076B4A9}">
      <dgm:prSet/>
      <dgm:spPr/>
      <dgm:t>
        <a:bodyPr/>
        <a:lstStyle/>
        <a:p>
          <a:endParaRPr lang="ru-RU"/>
        </a:p>
      </dgm:t>
    </dgm:pt>
    <dgm:pt modelId="{931DA1B9-8545-42B2-A569-08EC433DF771}" type="sibTrans" cxnId="{106E7BAD-841C-4D8E-BBA2-BE3C8076B4A9}">
      <dgm:prSet/>
      <dgm:spPr/>
      <dgm:t>
        <a:bodyPr/>
        <a:lstStyle/>
        <a:p>
          <a:endParaRPr lang="ru-RU"/>
        </a:p>
      </dgm:t>
    </dgm:pt>
    <dgm:pt modelId="{C92F2A83-FF84-4AF0-8E74-68F26BDB42E8}">
      <dgm:prSet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pPr algn="ctr" rtl="0"/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2016 году -18 770,1 тыс. руб., 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9FF616-2ADA-43EA-A63E-C316C842EDD0}" type="parTrans" cxnId="{2521FD66-CB68-4D3C-A8A9-04B5EC0ACE00}">
      <dgm:prSet/>
      <dgm:spPr/>
      <dgm:t>
        <a:bodyPr/>
        <a:lstStyle/>
        <a:p>
          <a:endParaRPr lang="ru-RU"/>
        </a:p>
      </dgm:t>
    </dgm:pt>
    <dgm:pt modelId="{80B8A039-EFF5-4584-A53B-678D2E1365A0}" type="sibTrans" cxnId="{2521FD66-CB68-4D3C-A8A9-04B5EC0ACE00}">
      <dgm:prSet/>
      <dgm:spPr/>
      <dgm:t>
        <a:bodyPr/>
        <a:lstStyle/>
        <a:p>
          <a:endParaRPr lang="ru-RU"/>
        </a:p>
      </dgm:t>
    </dgm:pt>
    <dgm:pt modelId="{8CB8A5DF-F056-401F-86AB-4709F3C1DF21}">
      <dgm:prSet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FF9900"/>
        </a:solidFill>
      </dgm:spPr>
      <dgm:t>
        <a:bodyPr/>
        <a:lstStyle/>
        <a:p>
          <a:pPr algn="ctr" rtl="0"/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2017 году -23 090,9 тыс. руб.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7C461CC-4FD4-47B9-89C4-EF72BD696386}" type="parTrans" cxnId="{413E4205-DBD2-4157-891F-D8789CCAD000}">
      <dgm:prSet/>
      <dgm:spPr/>
      <dgm:t>
        <a:bodyPr/>
        <a:lstStyle/>
        <a:p>
          <a:endParaRPr lang="ru-RU"/>
        </a:p>
      </dgm:t>
    </dgm:pt>
    <dgm:pt modelId="{00779F7A-0F0E-4603-9727-780AD2AE025A}" type="sibTrans" cxnId="{413E4205-DBD2-4157-891F-D8789CCAD000}">
      <dgm:prSet/>
      <dgm:spPr/>
      <dgm:t>
        <a:bodyPr/>
        <a:lstStyle/>
        <a:p>
          <a:endParaRPr lang="ru-RU"/>
        </a:p>
      </dgm:t>
    </dgm:pt>
    <dgm:pt modelId="{C90566CA-FA5B-4034-9700-BD4DE891A0C1}" type="pres">
      <dgm:prSet presAssocID="{DDE545D6-EAE5-490F-9536-E9846E5708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CD547E-D176-40E9-B638-3F3C01804749}" type="pres">
      <dgm:prSet presAssocID="{91C7A738-32ED-4644-9884-ED48AC04E6F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94285-441D-4DAE-BD03-13598A2480F6}" type="pres">
      <dgm:prSet presAssocID="{6BB06809-DC42-461B-9016-0314A87E1402}" presName="spacer" presStyleCnt="0"/>
      <dgm:spPr/>
    </dgm:pt>
    <dgm:pt modelId="{E2D45FC6-5FD1-47FF-9BB8-F32F23C9790F}" type="pres">
      <dgm:prSet presAssocID="{4BC45C7F-CAC7-4C5F-BB7F-1B6A8CAE33CD}" presName="parentText" presStyleLbl="node1" presStyleIdx="1" presStyleCnt="4" custScaleX="629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F6F6C-31B7-4D95-A80E-06D49A2F9A79}" type="pres">
      <dgm:prSet presAssocID="{931DA1B9-8545-42B2-A569-08EC433DF771}" presName="spacer" presStyleCnt="0"/>
      <dgm:spPr/>
    </dgm:pt>
    <dgm:pt modelId="{70163EC0-A333-4AB3-9125-16EC5C0DA361}" type="pres">
      <dgm:prSet presAssocID="{C92F2A83-FF84-4AF0-8E74-68F26BDB42E8}" presName="parentText" presStyleLbl="node1" presStyleIdx="2" presStyleCnt="4" custScaleX="647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EC4D57-CA7E-4AE9-846C-1C4ACC7D4DE5}" type="pres">
      <dgm:prSet presAssocID="{80B8A039-EFF5-4584-A53B-678D2E1365A0}" presName="spacer" presStyleCnt="0"/>
      <dgm:spPr/>
    </dgm:pt>
    <dgm:pt modelId="{855A52AA-1305-4830-8020-CF98E0C71BD3}" type="pres">
      <dgm:prSet presAssocID="{8CB8A5DF-F056-401F-86AB-4709F3C1DF21}" presName="parentText" presStyleLbl="node1" presStyleIdx="3" presStyleCnt="4" custScaleX="629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3E4205-DBD2-4157-891F-D8789CCAD000}" srcId="{DDE545D6-EAE5-490F-9536-E9846E5708E6}" destId="{8CB8A5DF-F056-401F-86AB-4709F3C1DF21}" srcOrd="3" destOrd="0" parTransId="{17C461CC-4FD4-47B9-89C4-EF72BD696386}" sibTransId="{00779F7A-0F0E-4603-9727-780AD2AE025A}"/>
    <dgm:cxn modelId="{4300075B-09C7-4AAE-85F5-1F1A1AFEB451}" type="presOf" srcId="{DDE545D6-EAE5-490F-9536-E9846E5708E6}" destId="{C90566CA-FA5B-4034-9700-BD4DE891A0C1}" srcOrd="0" destOrd="0" presId="urn:microsoft.com/office/officeart/2005/8/layout/vList2"/>
    <dgm:cxn modelId="{CE821572-4B1F-456E-967F-03C49B2603DE}" type="presOf" srcId="{91C7A738-32ED-4644-9884-ED48AC04E6F4}" destId="{5BCD547E-D176-40E9-B638-3F3C01804749}" srcOrd="0" destOrd="0" presId="urn:microsoft.com/office/officeart/2005/8/layout/vList2"/>
    <dgm:cxn modelId="{3B88ED7F-60A6-4B18-8513-E9C7F8EED59C}" type="presOf" srcId="{8CB8A5DF-F056-401F-86AB-4709F3C1DF21}" destId="{855A52AA-1305-4830-8020-CF98E0C71BD3}" srcOrd="0" destOrd="0" presId="urn:microsoft.com/office/officeart/2005/8/layout/vList2"/>
    <dgm:cxn modelId="{106E7BAD-841C-4D8E-BBA2-BE3C8076B4A9}" srcId="{DDE545D6-EAE5-490F-9536-E9846E5708E6}" destId="{4BC45C7F-CAC7-4C5F-BB7F-1B6A8CAE33CD}" srcOrd="1" destOrd="0" parTransId="{D137F41E-5EF1-417A-8355-B8D4C256BDD6}" sibTransId="{931DA1B9-8545-42B2-A569-08EC433DF771}"/>
    <dgm:cxn modelId="{293A2966-C8E5-4B6A-A5AC-2F9B697AF67C}" type="presOf" srcId="{4BC45C7F-CAC7-4C5F-BB7F-1B6A8CAE33CD}" destId="{E2D45FC6-5FD1-47FF-9BB8-F32F23C9790F}" srcOrd="0" destOrd="0" presId="urn:microsoft.com/office/officeart/2005/8/layout/vList2"/>
    <dgm:cxn modelId="{1CA2E5F2-70D9-4E6C-A4CA-763F7066BC6D}" srcId="{DDE545D6-EAE5-490F-9536-E9846E5708E6}" destId="{91C7A738-32ED-4644-9884-ED48AC04E6F4}" srcOrd="0" destOrd="0" parTransId="{C21226BE-EBE2-4C52-B6C3-C9EF49DB2F92}" sibTransId="{6BB06809-DC42-461B-9016-0314A87E1402}"/>
    <dgm:cxn modelId="{2521FD66-CB68-4D3C-A8A9-04B5EC0ACE00}" srcId="{DDE545D6-EAE5-490F-9536-E9846E5708E6}" destId="{C92F2A83-FF84-4AF0-8E74-68F26BDB42E8}" srcOrd="2" destOrd="0" parTransId="{909FF616-2ADA-43EA-A63E-C316C842EDD0}" sibTransId="{80B8A039-EFF5-4584-A53B-678D2E1365A0}"/>
    <dgm:cxn modelId="{22A86C43-F49F-4957-A3EB-878521E5CC5F}" type="presOf" srcId="{C92F2A83-FF84-4AF0-8E74-68F26BDB42E8}" destId="{70163EC0-A333-4AB3-9125-16EC5C0DA361}" srcOrd="0" destOrd="0" presId="urn:microsoft.com/office/officeart/2005/8/layout/vList2"/>
    <dgm:cxn modelId="{973DEBDB-D84B-457C-A848-27CEC1494E77}" type="presParOf" srcId="{C90566CA-FA5B-4034-9700-BD4DE891A0C1}" destId="{5BCD547E-D176-40E9-B638-3F3C01804749}" srcOrd="0" destOrd="0" presId="urn:microsoft.com/office/officeart/2005/8/layout/vList2"/>
    <dgm:cxn modelId="{B93C37EE-533A-436F-8D1A-A875D352CA8F}" type="presParOf" srcId="{C90566CA-FA5B-4034-9700-BD4DE891A0C1}" destId="{72A94285-441D-4DAE-BD03-13598A2480F6}" srcOrd="1" destOrd="0" presId="urn:microsoft.com/office/officeart/2005/8/layout/vList2"/>
    <dgm:cxn modelId="{ACC757B4-1173-4EFA-9AB5-5B38C675FAC2}" type="presParOf" srcId="{C90566CA-FA5B-4034-9700-BD4DE891A0C1}" destId="{E2D45FC6-5FD1-47FF-9BB8-F32F23C9790F}" srcOrd="2" destOrd="0" presId="urn:microsoft.com/office/officeart/2005/8/layout/vList2"/>
    <dgm:cxn modelId="{2F9657FA-D537-45B8-A0BA-4D0567C3CB21}" type="presParOf" srcId="{C90566CA-FA5B-4034-9700-BD4DE891A0C1}" destId="{EC4F6F6C-31B7-4D95-A80E-06D49A2F9A79}" srcOrd="3" destOrd="0" presId="urn:microsoft.com/office/officeart/2005/8/layout/vList2"/>
    <dgm:cxn modelId="{62F3EABD-01AF-4E6E-A152-26DE9A47736D}" type="presParOf" srcId="{C90566CA-FA5B-4034-9700-BD4DE891A0C1}" destId="{70163EC0-A333-4AB3-9125-16EC5C0DA361}" srcOrd="4" destOrd="0" presId="urn:microsoft.com/office/officeart/2005/8/layout/vList2"/>
    <dgm:cxn modelId="{29CABD4C-DCBD-4150-B4B5-CAC54D5F8BF1}" type="presParOf" srcId="{C90566CA-FA5B-4034-9700-BD4DE891A0C1}" destId="{2DEC4D57-CA7E-4AE9-846C-1C4ACC7D4DE5}" srcOrd="5" destOrd="0" presId="urn:microsoft.com/office/officeart/2005/8/layout/vList2"/>
    <dgm:cxn modelId="{84E7C6EC-A626-4F56-9618-A1B03EA789D6}" type="presParOf" srcId="{C90566CA-FA5B-4034-9700-BD4DE891A0C1}" destId="{855A52AA-1305-4830-8020-CF98E0C71BD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2B2F1B64-61FA-465F-9D27-BDD5A2DB6610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59EC2E2-881B-4591-BDFC-7ACD9F72F001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2015 год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96680F18-F5AE-4B53-BE3F-6EAB0DB38459}" type="parTrans" cxnId="{3981BB70-B111-400F-A977-B60524327EC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3E28576-429F-49C2-9CB1-7986361984FF}" type="sibTrans" cxnId="{3981BB70-B111-400F-A977-B60524327EC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36741CA-8D48-4CA6-B4E0-108C9665AD7C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270,7 тыс. руб.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25C76B70-7391-4839-B115-F3CBABDC763E}" type="parTrans" cxnId="{5C333E84-E788-493E-BD40-1969B797F67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C8FCBAA-1038-422F-9F8F-9C34A9F73DF8}" type="sibTrans" cxnId="{5C333E84-E788-493E-BD40-1969B797F67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61938C8-8BF0-4ECC-A8F4-1F3E91B8DE9F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2016 год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3D722EC-7B76-409D-A8D4-F46921899803}" type="parTrans" cxnId="{CB2793B6-D46A-43F9-BE45-A91D7A25907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21F6F88-D90D-4B89-B1CF-0B8BDA0EF078}" type="sibTrans" cxnId="{CB2793B6-D46A-43F9-BE45-A91D7A25907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4A6B485-2543-4C2F-AFB1-181848B503F3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280,8 тыс. руб.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7CE329E5-5143-40F0-833F-8005401D496D}" type="parTrans" cxnId="{9B78B4AD-0442-49A1-8929-A8B1B2EC742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46AA4F8-4A80-452B-855F-5725BA79962E}" type="sibTrans" cxnId="{9B78B4AD-0442-49A1-8929-A8B1B2EC742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FA49182-0E62-4F43-8ED6-6C8538664800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2017 год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0BD003B-A068-4966-8524-AD7C77D77F26}" type="parTrans" cxnId="{334E5FB1-3524-4BAE-BAFB-7516578E762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F29CFA1-B73B-402B-ACFA-D8D80A84557B}" type="sibTrans" cxnId="{334E5FB1-3524-4BAE-BAFB-7516578E762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FACA0AE-E3C1-4D11-8249-7BDBF39D3B99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289,6 тыс. руб.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1B7B8C26-F536-4554-B59F-93F241E30338}" type="parTrans" cxnId="{2FB3865F-4966-4D54-9B3E-5E8D1F8B3C5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7DD578E-51EF-403B-983B-1F8BE18F18C5}" type="sibTrans" cxnId="{2FB3865F-4966-4D54-9B3E-5E8D1F8B3C5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E56023A-CFF9-40C8-8C54-E0CAB85FDC99}" type="pres">
      <dgm:prSet presAssocID="{2B2F1B64-61FA-465F-9D27-BDD5A2DB6610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D85F725-2A7D-4D97-9B0C-EC1D225F39C7}" type="pres">
      <dgm:prSet presAssocID="{659EC2E2-881B-4591-BDFC-7ACD9F72F001}" presName="horFlow" presStyleCnt="0"/>
      <dgm:spPr/>
    </dgm:pt>
    <dgm:pt modelId="{24367C60-2E4D-4A88-A8AB-6EF965413B3E}" type="pres">
      <dgm:prSet presAssocID="{659EC2E2-881B-4591-BDFC-7ACD9F72F001}" presName="bigChev" presStyleLbl="node1" presStyleIdx="0" presStyleCnt="3"/>
      <dgm:spPr/>
      <dgm:t>
        <a:bodyPr/>
        <a:lstStyle/>
        <a:p>
          <a:endParaRPr lang="ru-RU"/>
        </a:p>
      </dgm:t>
    </dgm:pt>
    <dgm:pt modelId="{6312467C-A3D7-47A4-874D-C6812394280A}" type="pres">
      <dgm:prSet presAssocID="{25C76B70-7391-4839-B115-F3CBABDC763E}" presName="parTrans" presStyleCnt="0"/>
      <dgm:spPr/>
    </dgm:pt>
    <dgm:pt modelId="{FC81042F-97A8-4792-BBDC-5113B8C3D787}" type="pres">
      <dgm:prSet presAssocID="{036741CA-8D48-4CA6-B4E0-108C9665AD7C}" presName="node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6A671-2C72-416D-A9F2-7B927E44CAD0}" type="pres">
      <dgm:prSet presAssocID="{659EC2E2-881B-4591-BDFC-7ACD9F72F001}" presName="vSp" presStyleCnt="0"/>
      <dgm:spPr/>
    </dgm:pt>
    <dgm:pt modelId="{5BAB5953-18DA-460E-AE45-5A251DF652E1}" type="pres">
      <dgm:prSet presAssocID="{561938C8-8BF0-4ECC-A8F4-1F3E91B8DE9F}" presName="horFlow" presStyleCnt="0"/>
      <dgm:spPr/>
    </dgm:pt>
    <dgm:pt modelId="{9AA0760A-CCDE-4840-9920-7ADC429B1BC3}" type="pres">
      <dgm:prSet presAssocID="{561938C8-8BF0-4ECC-A8F4-1F3E91B8DE9F}" presName="bigChev" presStyleLbl="node1" presStyleIdx="1" presStyleCnt="3"/>
      <dgm:spPr/>
      <dgm:t>
        <a:bodyPr/>
        <a:lstStyle/>
        <a:p>
          <a:endParaRPr lang="ru-RU"/>
        </a:p>
      </dgm:t>
    </dgm:pt>
    <dgm:pt modelId="{2463EB5F-03E1-4CFB-96B3-A57AF9F3EAE8}" type="pres">
      <dgm:prSet presAssocID="{7CE329E5-5143-40F0-833F-8005401D496D}" presName="parTrans" presStyleCnt="0"/>
      <dgm:spPr/>
    </dgm:pt>
    <dgm:pt modelId="{18EA1E05-5584-4F88-A379-62592EF9D278}" type="pres">
      <dgm:prSet presAssocID="{24A6B485-2543-4C2F-AFB1-181848B503F3}" presName="node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90AA1-A116-4F32-80BB-FE745D290469}" type="pres">
      <dgm:prSet presAssocID="{561938C8-8BF0-4ECC-A8F4-1F3E91B8DE9F}" presName="vSp" presStyleCnt="0"/>
      <dgm:spPr/>
    </dgm:pt>
    <dgm:pt modelId="{75E9801D-98AB-418C-84BE-41B5718558A9}" type="pres">
      <dgm:prSet presAssocID="{3FA49182-0E62-4F43-8ED6-6C8538664800}" presName="horFlow" presStyleCnt="0"/>
      <dgm:spPr/>
    </dgm:pt>
    <dgm:pt modelId="{AFCA45EB-5E71-45BB-B403-0B0D208C80C0}" type="pres">
      <dgm:prSet presAssocID="{3FA49182-0E62-4F43-8ED6-6C8538664800}" presName="bigChev" presStyleLbl="node1" presStyleIdx="2" presStyleCnt="3" custLinFactNeighborX="1837" custLinFactNeighborY="-761"/>
      <dgm:spPr/>
      <dgm:t>
        <a:bodyPr/>
        <a:lstStyle/>
        <a:p>
          <a:endParaRPr lang="ru-RU"/>
        </a:p>
      </dgm:t>
    </dgm:pt>
    <dgm:pt modelId="{09F73293-F611-46D2-B19D-9C21269B5C29}" type="pres">
      <dgm:prSet presAssocID="{1B7B8C26-F536-4554-B59F-93F241E30338}" presName="parTrans" presStyleCnt="0"/>
      <dgm:spPr/>
    </dgm:pt>
    <dgm:pt modelId="{EE8ABBA1-51C1-4516-B1F5-C0AF56C0183A}" type="pres">
      <dgm:prSet presAssocID="{DFACA0AE-E3C1-4D11-8249-7BDBF39D3B99}" presName="node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C4814F-AE8F-4CE1-BBB2-8D9A83DBC7C7}" type="presOf" srcId="{DFACA0AE-E3C1-4D11-8249-7BDBF39D3B99}" destId="{EE8ABBA1-51C1-4516-B1F5-C0AF56C0183A}" srcOrd="0" destOrd="0" presId="urn:microsoft.com/office/officeart/2005/8/layout/lProcess3"/>
    <dgm:cxn modelId="{AC9300E9-7672-40AA-9891-884B48CB5A69}" type="presOf" srcId="{3FA49182-0E62-4F43-8ED6-6C8538664800}" destId="{AFCA45EB-5E71-45BB-B403-0B0D208C80C0}" srcOrd="0" destOrd="0" presId="urn:microsoft.com/office/officeart/2005/8/layout/lProcess3"/>
    <dgm:cxn modelId="{CB2793B6-D46A-43F9-BE45-A91D7A25907C}" srcId="{2B2F1B64-61FA-465F-9D27-BDD5A2DB6610}" destId="{561938C8-8BF0-4ECC-A8F4-1F3E91B8DE9F}" srcOrd="1" destOrd="0" parTransId="{83D722EC-7B76-409D-A8D4-F46921899803}" sibTransId="{421F6F88-D90D-4B89-B1CF-0B8BDA0EF078}"/>
    <dgm:cxn modelId="{3981BB70-B111-400F-A977-B60524327ECB}" srcId="{2B2F1B64-61FA-465F-9D27-BDD5A2DB6610}" destId="{659EC2E2-881B-4591-BDFC-7ACD9F72F001}" srcOrd="0" destOrd="0" parTransId="{96680F18-F5AE-4B53-BE3F-6EAB0DB38459}" sibTransId="{13E28576-429F-49C2-9CB1-7986361984FF}"/>
    <dgm:cxn modelId="{334E5FB1-3524-4BAE-BAFB-7516578E7625}" srcId="{2B2F1B64-61FA-465F-9D27-BDD5A2DB6610}" destId="{3FA49182-0E62-4F43-8ED6-6C8538664800}" srcOrd="2" destOrd="0" parTransId="{80BD003B-A068-4966-8524-AD7C77D77F26}" sibTransId="{0F29CFA1-B73B-402B-ACFA-D8D80A84557B}"/>
    <dgm:cxn modelId="{5478D323-976F-410B-A380-939DC1835E9A}" type="presOf" srcId="{24A6B485-2543-4C2F-AFB1-181848B503F3}" destId="{18EA1E05-5584-4F88-A379-62592EF9D278}" srcOrd="0" destOrd="0" presId="urn:microsoft.com/office/officeart/2005/8/layout/lProcess3"/>
    <dgm:cxn modelId="{E48A127F-F72A-436A-B81F-E031194086C5}" type="presOf" srcId="{036741CA-8D48-4CA6-B4E0-108C9665AD7C}" destId="{FC81042F-97A8-4792-BBDC-5113B8C3D787}" srcOrd="0" destOrd="0" presId="urn:microsoft.com/office/officeart/2005/8/layout/lProcess3"/>
    <dgm:cxn modelId="{B6893185-1CD9-40CE-A5F7-53C1B1015403}" type="presOf" srcId="{2B2F1B64-61FA-465F-9D27-BDD5A2DB6610}" destId="{6E56023A-CFF9-40C8-8C54-E0CAB85FDC99}" srcOrd="0" destOrd="0" presId="urn:microsoft.com/office/officeart/2005/8/layout/lProcess3"/>
    <dgm:cxn modelId="{B3245F30-1C51-47D6-B5DA-4DD6764A3708}" type="presOf" srcId="{659EC2E2-881B-4591-BDFC-7ACD9F72F001}" destId="{24367C60-2E4D-4A88-A8AB-6EF965413B3E}" srcOrd="0" destOrd="0" presId="urn:microsoft.com/office/officeart/2005/8/layout/lProcess3"/>
    <dgm:cxn modelId="{5C333E84-E788-493E-BD40-1969B797F670}" srcId="{659EC2E2-881B-4591-BDFC-7ACD9F72F001}" destId="{036741CA-8D48-4CA6-B4E0-108C9665AD7C}" srcOrd="0" destOrd="0" parTransId="{25C76B70-7391-4839-B115-F3CBABDC763E}" sibTransId="{5C8FCBAA-1038-422F-9F8F-9C34A9F73DF8}"/>
    <dgm:cxn modelId="{DEAFA190-B4E9-4946-A868-00B5EDDBFAFD}" type="presOf" srcId="{561938C8-8BF0-4ECC-A8F4-1F3E91B8DE9F}" destId="{9AA0760A-CCDE-4840-9920-7ADC429B1BC3}" srcOrd="0" destOrd="0" presId="urn:microsoft.com/office/officeart/2005/8/layout/lProcess3"/>
    <dgm:cxn modelId="{2FB3865F-4966-4D54-9B3E-5E8D1F8B3C50}" srcId="{3FA49182-0E62-4F43-8ED6-6C8538664800}" destId="{DFACA0AE-E3C1-4D11-8249-7BDBF39D3B99}" srcOrd="0" destOrd="0" parTransId="{1B7B8C26-F536-4554-B59F-93F241E30338}" sibTransId="{57DD578E-51EF-403B-983B-1F8BE18F18C5}"/>
    <dgm:cxn modelId="{9B78B4AD-0442-49A1-8929-A8B1B2EC7421}" srcId="{561938C8-8BF0-4ECC-A8F4-1F3E91B8DE9F}" destId="{24A6B485-2543-4C2F-AFB1-181848B503F3}" srcOrd="0" destOrd="0" parTransId="{7CE329E5-5143-40F0-833F-8005401D496D}" sibTransId="{D46AA4F8-4A80-452B-855F-5725BA79962E}"/>
    <dgm:cxn modelId="{77826559-0FAB-496E-9FE7-6BB04C63E0FC}" type="presParOf" srcId="{6E56023A-CFF9-40C8-8C54-E0CAB85FDC99}" destId="{5D85F725-2A7D-4D97-9B0C-EC1D225F39C7}" srcOrd="0" destOrd="0" presId="urn:microsoft.com/office/officeart/2005/8/layout/lProcess3"/>
    <dgm:cxn modelId="{D88675A8-6C00-4709-815B-1ABCC4F5301D}" type="presParOf" srcId="{5D85F725-2A7D-4D97-9B0C-EC1D225F39C7}" destId="{24367C60-2E4D-4A88-A8AB-6EF965413B3E}" srcOrd="0" destOrd="0" presId="urn:microsoft.com/office/officeart/2005/8/layout/lProcess3"/>
    <dgm:cxn modelId="{661EEC8A-DCE5-43DE-A1FE-F47C1912AE02}" type="presParOf" srcId="{5D85F725-2A7D-4D97-9B0C-EC1D225F39C7}" destId="{6312467C-A3D7-47A4-874D-C6812394280A}" srcOrd="1" destOrd="0" presId="urn:microsoft.com/office/officeart/2005/8/layout/lProcess3"/>
    <dgm:cxn modelId="{CAF30B2C-BFCF-4E27-A9D0-8826C5BA1D14}" type="presParOf" srcId="{5D85F725-2A7D-4D97-9B0C-EC1D225F39C7}" destId="{FC81042F-97A8-4792-BBDC-5113B8C3D787}" srcOrd="2" destOrd="0" presId="urn:microsoft.com/office/officeart/2005/8/layout/lProcess3"/>
    <dgm:cxn modelId="{9878C415-CB43-412B-89F8-FD4A3A4FE362}" type="presParOf" srcId="{6E56023A-CFF9-40C8-8C54-E0CAB85FDC99}" destId="{B936A671-2C72-416D-A9F2-7B927E44CAD0}" srcOrd="1" destOrd="0" presId="urn:microsoft.com/office/officeart/2005/8/layout/lProcess3"/>
    <dgm:cxn modelId="{FC171FBF-575F-4C42-89C2-6BDDCAFCB2CB}" type="presParOf" srcId="{6E56023A-CFF9-40C8-8C54-E0CAB85FDC99}" destId="{5BAB5953-18DA-460E-AE45-5A251DF652E1}" srcOrd="2" destOrd="0" presId="urn:microsoft.com/office/officeart/2005/8/layout/lProcess3"/>
    <dgm:cxn modelId="{D1D4CBB9-69B0-413B-9B57-D36AEEC938E6}" type="presParOf" srcId="{5BAB5953-18DA-460E-AE45-5A251DF652E1}" destId="{9AA0760A-CCDE-4840-9920-7ADC429B1BC3}" srcOrd="0" destOrd="0" presId="urn:microsoft.com/office/officeart/2005/8/layout/lProcess3"/>
    <dgm:cxn modelId="{F325F24C-7D71-44A4-977C-5047ED05E763}" type="presParOf" srcId="{5BAB5953-18DA-460E-AE45-5A251DF652E1}" destId="{2463EB5F-03E1-4CFB-96B3-A57AF9F3EAE8}" srcOrd="1" destOrd="0" presId="urn:microsoft.com/office/officeart/2005/8/layout/lProcess3"/>
    <dgm:cxn modelId="{BF3BCC7B-84B0-4FF7-A0D9-27ECD8ED0B9A}" type="presParOf" srcId="{5BAB5953-18DA-460E-AE45-5A251DF652E1}" destId="{18EA1E05-5584-4F88-A379-62592EF9D278}" srcOrd="2" destOrd="0" presId="urn:microsoft.com/office/officeart/2005/8/layout/lProcess3"/>
    <dgm:cxn modelId="{C904CD13-A992-45AD-801E-D410F081A5CD}" type="presParOf" srcId="{6E56023A-CFF9-40C8-8C54-E0CAB85FDC99}" destId="{9EB90AA1-A116-4F32-80BB-FE745D290469}" srcOrd="3" destOrd="0" presId="urn:microsoft.com/office/officeart/2005/8/layout/lProcess3"/>
    <dgm:cxn modelId="{6D43652E-D577-4E94-A19F-BCA07608AF94}" type="presParOf" srcId="{6E56023A-CFF9-40C8-8C54-E0CAB85FDC99}" destId="{75E9801D-98AB-418C-84BE-41B5718558A9}" srcOrd="4" destOrd="0" presId="urn:microsoft.com/office/officeart/2005/8/layout/lProcess3"/>
    <dgm:cxn modelId="{4905FD42-8C62-4FD6-A755-75F7481F45F7}" type="presParOf" srcId="{75E9801D-98AB-418C-84BE-41B5718558A9}" destId="{AFCA45EB-5E71-45BB-B403-0B0D208C80C0}" srcOrd="0" destOrd="0" presId="urn:microsoft.com/office/officeart/2005/8/layout/lProcess3"/>
    <dgm:cxn modelId="{0AB7668B-4B76-4D7D-BD1F-5C692C7C8BB0}" type="presParOf" srcId="{75E9801D-98AB-418C-84BE-41B5718558A9}" destId="{09F73293-F611-46D2-B19D-9C21269B5C29}" srcOrd="1" destOrd="0" presId="urn:microsoft.com/office/officeart/2005/8/layout/lProcess3"/>
    <dgm:cxn modelId="{478D0F6B-9848-4453-A9B0-DEC05868D807}" type="presParOf" srcId="{75E9801D-98AB-418C-84BE-41B5718558A9}" destId="{EE8ABBA1-51C1-4516-B1F5-C0AF56C0183A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A7EEC151-3EC1-4067-89DB-2A7E3E41483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1058DF-7891-4087-BA00-8051A91598E7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pPr algn="ctr"/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2015 год -18,9 тыс. руб.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13EF251-2872-4514-8464-BCA6FA81A7F9}" type="parTrans" cxnId="{9F5BD746-3EA1-4E10-BCEE-82420D1CE5E9}">
      <dgm:prSet/>
      <dgm:spPr/>
      <dgm:t>
        <a:bodyPr/>
        <a:lstStyle/>
        <a:p>
          <a:endParaRPr lang="ru-RU"/>
        </a:p>
      </dgm:t>
    </dgm:pt>
    <dgm:pt modelId="{6B10AF93-595E-4474-83C6-43C4526283AA}" type="sibTrans" cxnId="{9F5BD746-3EA1-4E10-BCEE-82420D1CE5E9}">
      <dgm:prSet/>
      <dgm:spPr/>
      <dgm:t>
        <a:bodyPr/>
        <a:lstStyle/>
        <a:p>
          <a:endParaRPr lang="ru-RU"/>
        </a:p>
      </dgm:t>
    </dgm:pt>
    <dgm:pt modelId="{5BFC82CD-4A75-4EAE-BA01-3E0AEF5817C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00B0F0"/>
        </a:solidFill>
      </dgm:spPr>
      <dgm:t>
        <a:bodyPr/>
        <a:lstStyle/>
        <a:p>
          <a:pPr algn="ctr"/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2016 год -18,9 тыс. руб.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D9F05D-333F-4C1B-996B-8E9CD160FCA9}" type="parTrans" cxnId="{A827DEC8-72D8-4EB6-87EF-A527C9B3CAA5}">
      <dgm:prSet/>
      <dgm:spPr/>
      <dgm:t>
        <a:bodyPr/>
        <a:lstStyle/>
        <a:p>
          <a:endParaRPr lang="ru-RU"/>
        </a:p>
      </dgm:t>
    </dgm:pt>
    <dgm:pt modelId="{3D59A8BD-AB02-40AB-B78D-B8634DCA846A}" type="sibTrans" cxnId="{A827DEC8-72D8-4EB6-87EF-A527C9B3CAA5}">
      <dgm:prSet/>
      <dgm:spPr/>
      <dgm:t>
        <a:bodyPr/>
        <a:lstStyle/>
        <a:p>
          <a:endParaRPr lang="ru-RU"/>
        </a:p>
      </dgm:t>
    </dgm:pt>
    <dgm:pt modelId="{0247A051-4DB9-4EAA-8552-0F19D3F340CC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2017 год -18,9 тыс. руб.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FCB42CB-0C4B-4FC3-BF4E-A1A7B890A1CB}" type="parTrans" cxnId="{09BACE11-0A82-4AA4-A7CD-D3167BE208CC}">
      <dgm:prSet/>
      <dgm:spPr/>
      <dgm:t>
        <a:bodyPr/>
        <a:lstStyle/>
        <a:p>
          <a:endParaRPr lang="ru-RU"/>
        </a:p>
      </dgm:t>
    </dgm:pt>
    <dgm:pt modelId="{66E6C996-A840-4A69-A540-04DA7D390175}" type="sibTrans" cxnId="{09BACE11-0A82-4AA4-A7CD-D3167BE208CC}">
      <dgm:prSet/>
      <dgm:spPr/>
      <dgm:t>
        <a:bodyPr/>
        <a:lstStyle/>
        <a:p>
          <a:endParaRPr lang="ru-RU"/>
        </a:p>
      </dgm:t>
    </dgm:pt>
    <dgm:pt modelId="{4AF9CCB4-C276-4DAE-A11C-F9FCA11ED46E}" type="pres">
      <dgm:prSet presAssocID="{A7EEC151-3EC1-4067-89DB-2A7E3E41483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B55265-608F-4EC9-B694-428E9E7B8FC3}" type="pres">
      <dgm:prSet presAssocID="{0C1058DF-7891-4087-BA00-8051A91598E7}" presName="parentLin" presStyleCnt="0"/>
      <dgm:spPr/>
    </dgm:pt>
    <dgm:pt modelId="{15437934-8F2F-4D3B-A6DE-0E3A7C4AA383}" type="pres">
      <dgm:prSet presAssocID="{0C1058DF-7891-4087-BA00-8051A91598E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7F583E3-0DB5-49AD-A16C-3E86024769BF}" type="pres">
      <dgm:prSet presAssocID="{0C1058DF-7891-4087-BA00-8051A91598E7}" presName="parentText" presStyleLbl="node1" presStyleIdx="0" presStyleCnt="3" custLinFactNeighborX="7512" custLinFactNeighborY="-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E4C9B-212A-4F3D-BA62-B169E3C6EC99}" type="pres">
      <dgm:prSet presAssocID="{0C1058DF-7891-4087-BA00-8051A91598E7}" presName="negativeSpace" presStyleCnt="0"/>
      <dgm:spPr/>
    </dgm:pt>
    <dgm:pt modelId="{68F63A27-5CF4-4253-AE30-0EF0F3CC244B}" type="pres">
      <dgm:prSet presAssocID="{0C1058DF-7891-4087-BA00-8051A91598E7}" presName="childText" presStyleLbl="conFgAcc1" presStyleIdx="0" presStyleCnt="3">
        <dgm:presLayoutVars>
          <dgm:bulletEnabled val="1"/>
        </dgm:presLayoutVars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  <dgm:pt modelId="{521982B4-C10E-48A1-8A30-7B66D1B4EF34}" type="pres">
      <dgm:prSet presAssocID="{6B10AF93-595E-4474-83C6-43C4526283AA}" presName="spaceBetweenRectangles" presStyleCnt="0"/>
      <dgm:spPr/>
    </dgm:pt>
    <dgm:pt modelId="{9E557052-79DB-43E5-8409-3039E68A442A}" type="pres">
      <dgm:prSet presAssocID="{5BFC82CD-4A75-4EAE-BA01-3E0AEF5817C9}" presName="parentLin" presStyleCnt="0"/>
      <dgm:spPr/>
    </dgm:pt>
    <dgm:pt modelId="{13E24C82-3634-4315-8F73-6E44B25FF9DB}" type="pres">
      <dgm:prSet presAssocID="{5BFC82CD-4A75-4EAE-BA01-3E0AEF5817C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FEB4578-7BEE-46F3-8EC2-A697F57F4356}" type="pres">
      <dgm:prSet presAssocID="{5BFC82CD-4A75-4EAE-BA01-3E0AEF5817C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963878-B360-455F-9F3A-9900BDFCE962}" type="pres">
      <dgm:prSet presAssocID="{5BFC82CD-4A75-4EAE-BA01-3E0AEF5817C9}" presName="negativeSpace" presStyleCnt="0"/>
      <dgm:spPr/>
    </dgm:pt>
    <dgm:pt modelId="{D86A6CB0-9D73-4D34-B78A-A05AA6936D4B}" type="pres">
      <dgm:prSet presAssocID="{5BFC82CD-4A75-4EAE-BA01-3E0AEF5817C9}" presName="childText" presStyleLbl="conFgAcc1" presStyleIdx="1" presStyleCnt="3">
        <dgm:presLayoutVars>
          <dgm:bulletEnabled val="1"/>
        </dgm:presLayoutVars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  <dgm:pt modelId="{DFC9B1CE-17A2-4811-94A0-C0C38061F2FF}" type="pres">
      <dgm:prSet presAssocID="{3D59A8BD-AB02-40AB-B78D-B8634DCA846A}" presName="spaceBetweenRectangles" presStyleCnt="0"/>
      <dgm:spPr/>
    </dgm:pt>
    <dgm:pt modelId="{2DF52BF6-58DC-42E0-A644-2122C44F1E21}" type="pres">
      <dgm:prSet presAssocID="{0247A051-4DB9-4EAA-8552-0F19D3F340CC}" presName="parentLin" presStyleCnt="0"/>
      <dgm:spPr/>
    </dgm:pt>
    <dgm:pt modelId="{88588C81-D10A-423C-8ADA-972E7959E883}" type="pres">
      <dgm:prSet presAssocID="{0247A051-4DB9-4EAA-8552-0F19D3F340C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8FDBFCB-FA01-403A-8A24-1FC12F1D3F67}" type="pres">
      <dgm:prSet presAssocID="{0247A051-4DB9-4EAA-8552-0F19D3F340CC}" presName="parentText" presStyleLbl="node1" presStyleIdx="2" presStyleCnt="3" custLinFactNeighborX="7512" custLinFactNeighborY="-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B42DC8-9B33-4F68-9271-C54D040EF48C}" type="pres">
      <dgm:prSet presAssocID="{0247A051-4DB9-4EAA-8552-0F19D3F340CC}" presName="negativeSpace" presStyleCnt="0"/>
      <dgm:spPr/>
    </dgm:pt>
    <dgm:pt modelId="{582F038E-A05F-4AE9-89C5-B37011135959}" type="pres">
      <dgm:prSet presAssocID="{0247A051-4DB9-4EAA-8552-0F19D3F340CC}" presName="childText" presStyleLbl="conFgAcc1" presStyleIdx="2" presStyleCnt="3" custLinFactNeighborX="126" custLinFactNeighborY="251">
        <dgm:presLayoutVars>
          <dgm:bulletEnabled val="1"/>
        </dgm:presLayoutVars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</dgm:ptLst>
  <dgm:cxnLst>
    <dgm:cxn modelId="{6A5F5802-BBBA-4063-BAA8-60FDC03EF2DB}" type="presOf" srcId="{0C1058DF-7891-4087-BA00-8051A91598E7}" destId="{15437934-8F2F-4D3B-A6DE-0E3A7C4AA383}" srcOrd="0" destOrd="0" presId="urn:microsoft.com/office/officeart/2005/8/layout/list1"/>
    <dgm:cxn modelId="{7879331E-0029-4095-A988-0729133AC3C1}" type="presOf" srcId="{0247A051-4DB9-4EAA-8552-0F19D3F340CC}" destId="{48FDBFCB-FA01-403A-8A24-1FC12F1D3F67}" srcOrd="1" destOrd="0" presId="urn:microsoft.com/office/officeart/2005/8/layout/list1"/>
    <dgm:cxn modelId="{09BACE11-0A82-4AA4-A7CD-D3167BE208CC}" srcId="{A7EEC151-3EC1-4067-89DB-2A7E3E414831}" destId="{0247A051-4DB9-4EAA-8552-0F19D3F340CC}" srcOrd="2" destOrd="0" parTransId="{4FCB42CB-0C4B-4FC3-BF4E-A1A7B890A1CB}" sibTransId="{66E6C996-A840-4A69-A540-04DA7D390175}"/>
    <dgm:cxn modelId="{9F5BD746-3EA1-4E10-BCEE-82420D1CE5E9}" srcId="{A7EEC151-3EC1-4067-89DB-2A7E3E414831}" destId="{0C1058DF-7891-4087-BA00-8051A91598E7}" srcOrd="0" destOrd="0" parTransId="{A13EF251-2872-4514-8464-BCA6FA81A7F9}" sibTransId="{6B10AF93-595E-4474-83C6-43C4526283AA}"/>
    <dgm:cxn modelId="{9A4F2EAE-094E-4621-9BA3-527B3B54BF1E}" type="presOf" srcId="{0247A051-4DB9-4EAA-8552-0F19D3F340CC}" destId="{88588C81-D10A-423C-8ADA-972E7959E883}" srcOrd="0" destOrd="0" presId="urn:microsoft.com/office/officeart/2005/8/layout/list1"/>
    <dgm:cxn modelId="{C82DE1DB-12BA-4E06-9E8A-A2927968B080}" type="presOf" srcId="{5BFC82CD-4A75-4EAE-BA01-3E0AEF5817C9}" destId="{5FEB4578-7BEE-46F3-8EC2-A697F57F4356}" srcOrd="1" destOrd="0" presId="urn:microsoft.com/office/officeart/2005/8/layout/list1"/>
    <dgm:cxn modelId="{A827DEC8-72D8-4EB6-87EF-A527C9B3CAA5}" srcId="{A7EEC151-3EC1-4067-89DB-2A7E3E414831}" destId="{5BFC82CD-4A75-4EAE-BA01-3E0AEF5817C9}" srcOrd="1" destOrd="0" parTransId="{62D9F05D-333F-4C1B-996B-8E9CD160FCA9}" sibTransId="{3D59A8BD-AB02-40AB-B78D-B8634DCA846A}"/>
    <dgm:cxn modelId="{DC6AA291-9FDE-410E-A98F-98AE9C617718}" type="presOf" srcId="{A7EEC151-3EC1-4067-89DB-2A7E3E414831}" destId="{4AF9CCB4-C276-4DAE-A11C-F9FCA11ED46E}" srcOrd="0" destOrd="0" presId="urn:microsoft.com/office/officeart/2005/8/layout/list1"/>
    <dgm:cxn modelId="{DD6A4E76-BC04-4638-AAF8-C5E66869589C}" type="presOf" srcId="{5BFC82CD-4A75-4EAE-BA01-3E0AEF5817C9}" destId="{13E24C82-3634-4315-8F73-6E44B25FF9DB}" srcOrd="0" destOrd="0" presId="urn:microsoft.com/office/officeart/2005/8/layout/list1"/>
    <dgm:cxn modelId="{F86EF102-62A6-4DE7-8625-47056785E7C2}" type="presOf" srcId="{0C1058DF-7891-4087-BA00-8051A91598E7}" destId="{D7F583E3-0DB5-49AD-A16C-3E86024769BF}" srcOrd="1" destOrd="0" presId="urn:microsoft.com/office/officeart/2005/8/layout/list1"/>
    <dgm:cxn modelId="{75101B75-AFBD-45BA-9BBB-9B459267F0E7}" type="presParOf" srcId="{4AF9CCB4-C276-4DAE-A11C-F9FCA11ED46E}" destId="{C4B55265-608F-4EC9-B694-428E9E7B8FC3}" srcOrd="0" destOrd="0" presId="urn:microsoft.com/office/officeart/2005/8/layout/list1"/>
    <dgm:cxn modelId="{50A5A2AB-A367-4B81-8E55-685E00E9D267}" type="presParOf" srcId="{C4B55265-608F-4EC9-B694-428E9E7B8FC3}" destId="{15437934-8F2F-4D3B-A6DE-0E3A7C4AA383}" srcOrd="0" destOrd="0" presId="urn:microsoft.com/office/officeart/2005/8/layout/list1"/>
    <dgm:cxn modelId="{7B588B70-6201-46B7-9238-22DA3C69AF1A}" type="presParOf" srcId="{C4B55265-608F-4EC9-B694-428E9E7B8FC3}" destId="{D7F583E3-0DB5-49AD-A16C-3E86024769BF}" srcOrd="1" destOrd="0" presId="urn:microsoft.com/office/officeart/2005/8/layout/list1"/>
    <dgm:cxn modelId="{DFBAD2D6-8C41-4069-830B-9F16DE2002A2}" type="presParOf" srcId="{4AF9CCB4-C276-4DAE-A11C-F9FCA11ED46E}" destId="{3D8E4C9B-212A-4F3D-BA62-B169E3C6EC99}" srcOrd="1" destOrd="0" presId="urn:microsoft.com/office/officeart/2005/8/layout/list1"/>
    <dgm:cxn modelId="{466A5E9F-3979-4B37-8EF0-BB02531DE166}" type="presParOf" srcId="{4AF9CCB4-C276-4DAE-A11C-F9FCA11ED46E}" destId="{68F63A27-5CF4-4253-AE30-0EF0F3CC244B}" srcOrd="2" destOrd="0" presId="urn:microsoft.com/office/officeart/2005/8/layout/list1"/>
    <dgm:cxn modelId="{951444B7-AFCE-4014-AE5C-741065EC95CC}" type="presParOf" srcId="{4AF9CCB4-C276-4DAE-A11C-F9FCA11ED46E}" destId="{521982B4-C10E-48A1-8A30-7B66D1B4EF34}" srcOrd="3" destOrd="0" presId="urn:microsoft.com/office/officeart/2005/8/layout/list1"/>
    <dgm:cxn modelId="{82EF82EC-4D26-4D83-9D80-2ADC708C205D}" type="presParOf" srcId="{4AF9CCB4-C276-4DAE-A11C-F9FCA11ED46E}" destId="{9E557052-79DB-43E5-8409-3039E68A442A}" srcOrd="4" destOrd="0" presId="urn:microsoft.com/office/officeart/2005/8/layout/list1"/>
    <dgm:cxn modelId="{30C3A3E4-FF88-462B-AA93-ABBD9D91F797}" type="presParOf" srcId="{9E557052-79DB-43E5-8409-3039E68A442A}" destId="{13E24C82-3634-4315-8F73-6E44B25FF9DB}" srcOrd="0" destOrd="0" presId="urn:microsoft.com/office/officeart/2005/8/layout/list1"/>
    <dgm:cxn modelId="{306C7B7E-0D1A-41E6-99AF-64560E911758}" type="presParOf" srcId="{9E557052-79DB-43E5-8409-3039E68A442A}" destId="{5FEB4578-7BEE-46F3-8EC2-A697F57F4356}" srcOrd="1" destOrd="0" presId="urn:microsoft.com/office/officeart/2005/8/layout/list1"/>
    <dgm:cxn modelId="{BF1D06FD-84B4-436B-869B-91AF80B26B5E}" type="presParOf" srcId="{4AF9CCB4-C276-4DAE-A11C-F9FCA11ED46E}" destId="{23963878-B360-455F-9F3A-9900BDFCE962}" srcOrd="5" destOrd="0" presId="urn:microsoft.com/office/officeart/2005/8/layout/list1"/>
    <dgm:cxn modelId="{E2CD5EF3-E5EE-4017-AC5E-F4D86182641D}" type="presParOf" srcId="{4AF9CCB4-C276-4DAE-A11C-F9FCA11ED46E}" destId="{D86A6CB0-9D73-4D34-B78A-A05AA6936D4B}" srcOrd="6" destOrd="0" presId="urn:microsoft.com/office/officeart/2005/8/layout/list1"/>
    <dgm:cxn modelId="{80805884-E276-45B7-A312-C848512AA419}" type="presParOf" srcId="{4AF9CCB4-C276-4DAE-A11C-F9FCA11ED46E}" destId="{DFC9B1CE-17A2-4811-94A0-C0C38061F2FF}" srcOrd="7" destOrd="0" presId="urn:microsoft.com/office/officeart/2005/8/layout/list1"/>
    <dgm:cxn modelId="{615AA450-4566-4D4D-8598-56E067227F66}" type="presParOf" srcId="{4AF9CCB4-C276-4DAE-A11C-F9FCA11ED46E}" destId="{2DF52BF6-58DC-42E0-A644-2122C44F1E21}" srcOrd="8" destOrd="0" presId="urn:microsoft.com/office/officeart/2005/8/layout/list1"/>
    <dgm:cxn modelId="{BBA457B7-AFCA-49C5-BA23-31E1779BB8D5}" type="presParOf" srcId="{2DF52BF6-58DC-42E0-A644-2122C44F1E21}" destId="{88588C81-D10A-423C-8ADA-972E7959E883}" srcOrd="0" destOrd="0" presId="urn:microsoft.com/office/officeart/2005/8/layout/list1"/>
    <dgm:cxn modelId="{521F6E19-B437-408D-8A4D-8E8FAF297437}" type="presParOf" srcId="{2DF52BF6-58DC-42E0-A644-2122C44F1E21}" destId="{48FDBFCB-FA01-403A-8A24-1FC12F1D3F67}" srcOrd="1" destOrd="0" presId="urn:microsoft.com/office/officeart/2005/8/layout/list1"/>
    <dgm:cxn modelId="{7012C8D4-DA42-4075-ADE1-AC494F757309}" type="presParOf" srcId="{4AF9CCB4-C276-4DAE-A11C-F9FCA11ED46E}" destId="{62B42DC8-9B33-4F68-9271-C54D040EF48C}" srcOrd="9" destOrd="0" presId="urn:microsoft.com/office/officeart/2005/8/layout/list1"/>
    <dgm:cxn modelId="{D82D3A07-800C-4405-9FC4-3E11053F21D9}" type="presParOf" srcId="{4AF9CCB4-C276-4DAE-A11C-F9FCA11ED46E}" destId="{582F038E-A05F-4AE9-89C5-B3701113595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755EFE-4297-409D-8024-A86124D887D9}">
      <dsp:nvSpPr>
        <dsp:cNvPr id="0" name=""/>
        <dsp:cNvSpPr/>
      </dsp:nvSpPr>
      <dsp:spPr>
        <a:xfrm>
          <a:off x="0" y="0"/>
          <a:ext cx="6559281" cy="186105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Основа формирования проекта бюджета Октябрьского района на 2015 год и на плановый период 2016 и 2017 годов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6559281" cy="1861050"/>
      </dsp:txXfrm>
    </dsp:sp>
    <dsp:sp modelId="{F5C3F7F1-CEA0-49C4-9AA0-D342FEFEA354}">
      <dsp:nvSpPr>
        <dsp:cNvPr id="0" name=""/>
        <dsp:cNvSpPr/>
      </dsp:nvSpPr>
      <dsp:spPr>
        <a:xfrm>
          <a:off x="282" y="1861050"/>
          <a:ext cx="2138887" cy="3908205"/>
        </a:xfrm>
        <a:prstGeom prst="rect">
          <a:avLst/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0">
              <a:schemeClr val="tx2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Основные направления бюджетной и налоговой политики Октябрьского района на 2015 – 2017 годы (Постановление Администрации Октябрьского района от 01.10.2014 №984)</a:t>
          </a:r>
          <a:endParaRPr lang="ru-RU" sz="1600" kern="1200" dirty="0">
            <a:solidFill>
              <a:schemeClr val="accent5">
                <a:lumMod val="75000"/>
              </a:schemeClr>
            </a:solidFill>
          </a:endParaRPr>
        </a:p>
      </dsp:txBody>
      <dsp:txXfrm>
        <a:off x="282" y="1861050"/>
        <a:ext cx="2138887" cy="3908205"/>
      </dsp:txXfrm>
    </dsp:sp>
    <dsp:sp modelId="{FAE584BA-2169-4818-86D4-2DFBE33EDFFC}">
      <dsp:nvSpPr>
        <dsp:cNvPr id="0" name=""/>
        <dsp:cNvSpPr/>
      </dsp:nvSpPr>
      <dsp:spPr>
        <a:xfrm>
          <a:off x="2139170" y="1861050"/>
          <a:ext cx="2209914" cy="3908205"/>
        </a:xfrm>
        <a:prstGeom prst="rect">
          <a:avLst/>
        </a:prstGeom>
        <a:gradFill rotWithShape="0">
          <a:gsLst>
            <a:gs pos="0">
              <a:schemeClr val="accent5">
                <a:tint val="50000"/>
                <a:satMod val="300000"/>
              </a:schemeClr>
            </a:gs>
            <a:gs pos="0">
              <a:schemeClr val="tx2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Прогноз социально – экономического развития Октябрьского района на 2015 – 2017 годы (Распоряжение Администрации Октябрьского района от 22.05.2014 №138)</a:t>
          </a:r>
          <a:endParaRPr lang="ru-RU" sz="1600" kern="12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39170" y="1861050"/>
        <a:ext cx="2209914" cy="3908205"/>
      </dsp:txXfrm>
    </dsp:sp>
    <dsp:sp modelId="{77B589DE-2A0B-4817-8666-D284E4CFE8A0}">
      <dsp:nvSpPr>
        <dsp:cNvPr id="0" name=""/>
        <dsp:cNvSpPr/>
      </dsp:nvSpPr>
      <dsp:spPr>
        <a:xfrm>
          <a:off x="4349084" y="1861050"/>
          <a:ext cx="2209914" cy="3908205"/>
        </a:xfrm>
        <a:prstGeom prst="rect">
          <a:avLst/>
        </a:prstGeom>
        <a:gradFill rotWithShape="0">
          <a:gsLst>
            <a:gs pos="0">
              <a:schemeClr val="accent5">
                <a:tint val="50000"/>
                <a:satMod val="300000"/>
              </a:schemeClr>
            </a:gs>
            <a:gs pos="0">
              <a:schemeClr val="tx2">
                <a:lumMod val="40000"/>
                <a:lumOff val="6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Муниципальные программы Октябрьского района</a:t>
          </a:r>
          <a:endParaRPr lang="ru-RU" sz="1600" kern="12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9084" y="1861050"/>
        <a:ext cx="2209914" cy="3908205"/>
      </dsp:txXfrm>
    </dsp:sp>
    <dsp:sp modelId="{0676944B-FE3D-45BE-8DAB-E49AB82CA9B4}">
      <dsp:nvSpPr>
        <dsp:cNvPr id="0" name=""/>
        <dsp:cNvSpPr/>
      </dsp:nvSpPr>
      <dsp:spPr>
        <a:xfrm>
          <a:off x="0" y="5769255"/>
          <a:ext cx="6559281" cy="434245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57D3B-B957-4C14-86AF-B165A268892B}">
      <dsp:nvSpPr>
        <dsp:cNvPr id="0" name=""/>
        <dsp:cNvSpPr/>
      </dsp:nvSpPr>
      <dsp:spPr>
        <a:xfrm>
          <a:off x="3419287" y="1376382"/>
          <a:ext cx="2390362" cy="217664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Проект бюджета Октябрьского района на 2015 год и на плановый период 2016 и 2017 годов направлен на решение следующих ключевых задач</a:t>
          </a:r>
          <a:endParaRPr lang="ru-RU" sz="1400" kern="1200" dirty="0"/>
        </a:p>
      </dsp:txBody>
      <dsp:txXfrm>
        <a:off x="3769347" y="1695145"/>
        <a:ext cx="1690242" cy="1539121"/>
      </dsp:txXfrm>
    </dsp:sp>
    <dsp:sp modelId="{4BFCC67C-01E0-4706-B8B4-1F8F2C2F130B}">
      <dsp:nvSpPr>
        <dsp:cNvPr id="0" name=""/>
        <dsp:cNvSpPr/>
      </dsp:nvSpPr>
      <dsp:spPr>
        <a:xfrm rot="19879275">
          <a:off x="5707944" y="1502980"/>
          <a:ext cx="227639" cy="60266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>
        <a:off x="5712133" y="1639900"/>
        <a:ext cx="159347" cy="361598"/>
      </dsp:txXfrm>
    </dsp:sp>
    <dsp:sp modelId="{D1074AC8-5E5D-44C1-B388-B81C344112D7}">
      <dsp:nvSpPr>
        <dsp:cNvPr id="0" name=""/>
        <dsp:cNvSpPr/>
      </dsp:nvSpPr>
      <dsp:spPr>
        <a:xfrm>
          <a:off x="5761176" y="-1508"/>
          <a:ext cx="2782342" cy="215597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бюджетной политики, в том числе за счет роста эффективности бюджетных расходов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68641" y="314228"/>
        <a:ext cx="1967412" cy="1524507"/>
      </dsp:txXfrm>
    </dsp:sp>
    <dsp:sp modelId="{118CB159-B422-44AE-B8B5-625D5ED9ED39}">
      <dsp:nvSpPr>
        <dsp:cNvPr id="0" name=""/>
        <dsp:cNvSpPr/>
      </dsp:nvSpPr>
      <dsp:spPr>
        <a:xfrm rot="5253603">
          <a:off x="4485755" y="3598016"/>
          <a:ext cx="379690" cy="60266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>
        <a:off x="4540284" y="3661647"/>
        <a:ext cx="265783" cy="361598"/>
      </dsp:txXfrm>
    </dsp:sp>
    <dsp:sp modelId="{E0A4CD80-46A9-4C58-B3C2-2D572F0DFB5F}">
      <dsp:nvSpPr>
        <dsp:cNvPr id="0" name=""/>
        <dsp:cNvSpPr/>
      </dsp:nvSpPr>
      <dsp:spPr>
        <a:xfrm>
          <a:off x="3455562" y="4267534"/>
          <a:ext cx="2549253" cy="1825825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Соответствие финансовых возможностей Октябрьского района ключевым направлениям развития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8891" y="4534920"/>
        <a:ext cx="1802595" cy="1291053"/>
      </dsp:txXfrm>
    </dsp:sp>
    <dsp:sp modelId="{CB264C7A-5A81-4BAE-807A-A681681D9954}">
      <dsp:nvSpPr>
        <dsp:cNvPr id="0" name=""/>
        <dsp:cNvSpPr/>
      </dsp:nvSpPr>
      <dsp:spPr>
        <a:xfrm rot="1438556">
          <a:off x="5823169" y="2790059"/>
          <a:ext cx="400902" cy="60266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>
        <a:off x="5828358" y="2886156"/>
        <a:ext cx="280631" cy="361598"/>
      </dsp:txXfrm>
    </dsp:sp>
    <dsp:sp modelId="{DA20B577-E084-4A3A-8A0B-24E3B4429303}">
      <dsp:nvSpPr>
        <dsp:cNvPr id="0" name=""/>
        <dsp:cNvSpPr/>
      </dsp:nvSpPr>
      <dsp:spPr>
        <a:xfrm>
          <a:off x="6193423" y="2808378"/>
          <a:ext cx="2535994" cy="1844880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64811" y="3078554"/>
        <a:ext cx="1793218" cy="1304528"/>
      </dsp:txXfrm>
    </dsp:sp>
    <dsp:sp modelId="{30729D24-0D62-4224-8B03-8D0408277A71}">
      <dsp:nvSpPr>
        <dsp:cNvPr id="0" name=""/>
        <dsp:cNvSpPr/>
      </dsp:nvSpPr>
      <dsp:spPr>
        <a:xfrm rot="8886030">
          <a:off x="3105181" y="2975433"/>
          <a:ext cx="409266" cy="60266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00CCFF"/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 rot="10800000">
        <a:off x="3218690" y="3063526"/>
        <a:ext cx="286486" cy="361598"/>
      </dsp:txXfrm>
    </dsp:sp>
    <dsp:sp modelId="{9B89C421-F0D8-44E3-BD0A-4C6E08938364}">
      <dsp:nvSpPr>
        <dsp:cNvPr id="0" name=""/>
        <dsp:cNvSpPr/>
      </dsp:nvSpPr>
      <dsp:spPr>
        <a:xfrm>
          <a:off x="501575" y="3096609"/>
          <a:ext cx="2784275" cy="2123169"/>
        </a:xfrm>
        <a:prstGeom prst="ellipse">
          <a:avLst/>
        </a:prstGeom>
        <a:solidFill>
          <a:srgbClr val="00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Повышение прозрачности и открытости бюджетного процесса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09323" y="3407540"/>
        <a:ext cx="1968779" cy="1501307"/>
      </dsp:txXfrm>
    </dsp:sp>
    <dsp:sp modelId="{7CD94444-8331-41F3-825C-CDF51849DCA2}">
      <dsp:nvSpPr>
        <dsp:cNvPr id="0" name=""/>
        <dsp:cNvSpPr/>
      </dsp:nvSpPr>
      <dsp:spPr>
        <a:xfrm rot="12215655">
          <a:off x="3181516" y="1595472"/>
          <a:ext cx="265444" cy="60266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 rot="10800000">
        <a:off x="3257820" y="1731942"/>
        <a:ext cx="185811" cy="361598"/>
      </dsp:txXfrm>
    </dsp:sp>
    <dsp:sp modelId="{30D3701F-8426-4130-8133-4F32806D0F99}">
      <dsp:nvSpPr>
        <dsp:cNvPr id="0" name=""/>
        <dsp:cNvSpPr/>
      </dsp:nvSpPr>
      <dsp:spPr>
        <a:xfrm>
          <a:off x="395531" y="108007"/>
          <a:ext cx="2858420" cy="2276459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Обеспечение устойчивости и сбалансированности бюджетной системы в целях гарантированного исполнения действующих и принимаемых расходных обязательств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14137" y="441387"/>
        <a:ext cx="2021208" cy="16096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7BB6F5-701A-4624-B415-FFC5F2DA38FD}">
      <dsp:nvSpPr>
        <dsp:cNvPr id="0" name=""/>
        <dsp:cNvSpPr/>
      </dsp:nvSpPr>
      <dsp:spPr>
        <a:xfrm>
          <a:off x="674452" y="2513"/>
          <a:ext cx="2501891" cy="1178264"/>
        </a:xfrm>
        <a:prstGeom prst="chevron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Педработники образовательных учреждений общего образования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63584" y="2513"/>
        <a:ext cx="1323627" cy="1178264"/>
      </dsp:txXfrm>
    </dsp:sp>
    <dsp:sp modelId="{786A833D-C764-4B0E-975F-19BAF07B18AB}">
      <dsp:nvSpPr>
        <dsp:cNvPr id="0" name=""/>
        <dsp:cNvSpPr/>
      </dsp:nvSpPr>
      <dsp:spPr>
        <a:xfrm>
          <a:off x="2958202" y="313094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25 776,2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36753" y="313094"/>
        <a:ext cx="835653" cy="557102"/>
      </dsp:txXfrm>
    </dsp:sp>
    <dsp:sp modelId="{14AFCAE8-7C3B-4563-96E0-3151425D21D0}">
      <dsp:nvSpPr>
        <dsp:cNvPr id="0" name=""/>
        <dsp:cNvSpPr/>
      </dsp:nvSpPr>
      <dsp:spPr>
        <a:xfrm>
          <a:off x="4155971" y="313094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28 147,7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34522" y="313094"/>
        <a:ext cx="835653" cy="557102"/>
      </dsp:txXfrm>
    </dsp:sp>
    <dsp:sp modelId="{CCB697F9-B8B4-4119-B11C-8908F358684B}">
      <dsp:nvSpPr>
        <dsp:cNvPr id="0" name=""/>
        <dsp:cNvSpPr/>
      </dsp:nvSpPr>
      <dsp:spPr>
        <a:xfrm>
          <a:off x="5353741" y="313094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31 018,7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32292" y="313094"/>
        <a:ext cx="835653" cy="557102"/>
      </dsp:txXfrm>
    </dsp:sp>
    <dsp:sp modelId="{01CA0AE7-BFA0-4DCE-A5C0-749B943BA9B1}">
      <dsp:nvSpPr>
        <dsp:cNvPr id="0" name=""/>
        <dsp:cNvSpPr/>
      </dsp:nvSpPr>
      <dsp:spPr>
        <a:xfrm>
          <a:off x="6841106" y="351433"/>
          <a:ext cx="1054956" cy="55710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508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177 270,0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41106" y="351433"/>
        <a:ext cx="1054956" cy="557102"/>
      </dsp:txXfrm>
    </dsp:sp>
    <dsp:sp modelId="{609C2D85-A6CF-4B34-985A-896CB887C506}">
      <dsp:nvSpPr>
        <dsp:cNvPr id="0" name=""/>
        <dsp:cNvSpPr/>
      </dsp:nvSpPr>
      <dsp:spPr>
        <a:xfrm>
          <a:off x="674452" y="1274746"/>
          <a:ext cx="2525988" cy="1123359"/>
        </a:xfrm>
        <a:prstGeom prst="chevron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Педработники дошкольных образовательных учреждений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36132" y="1274746"/>
        <a:ext cx="1402629" cy="1123359"/>
      </dsp:txXfrm>
    </dsp:sp>
    <dsp:sp modelId="{648AA893-A068-420E-B356-85ADB56ED6BA}">
      <dsp:nvSpPr>
        <dsp:cNvPr id="0" name=""/>
        <dsp:cNvSpPr/>
      </dsp:nvSpPr>
      <dsp:spPr>
        <a:xfrm>
          <a:off x="2982298" y="1557875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21 877,9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60849" y="1557875"/>
        <a:ext cx="835653" cy="557102"/>
      </dsp:txXfrm>
    </dsp:sp>
    <dsp:sp modelId="{737CC1D4-890A-4F26-BD1C-C3F28D5BBA9C}">
      <dsp:nvSpPr>
        <dsp:cNvPr id="0" name=""/>
        <dsp:cNvSpPr/>
      </dsp:nvSpPr>
      <dsp:spPr>
        <a:xfrm>
          <a:off x="4180068" y="1557875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23 268,9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8619" y="1557875"/>
        <a:ext cx="835653" cy="557102"/>
      </dsp:txXfrm>
    </dsp:sp>
    <dsp:sp modelId="{4BBA61FE-92B8-43FB-AA1D-FDC0C1F48627}">
      <dsp:nvSpPr>
        <dsp:cNvPr id="0" name=""/>
        <dsp:cNvSpPr/>
      </dsp:nvSpPr>
      <dsp:spPr>
        <a:xfrm>
          <a:off x="5377837" y="1557875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25 642,3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56388" y="1557875"/>
        <a:ext cx="835653" cy="557102"/>
      </dsp:txXfrm>
    </dsp:sp>
    <dsp:sp modelId="{C326A834-12BA-485E-8B47-7350E1F82FD5}">
      <dsp:nvSpPr>
        <dsp:cNvPr id="0" name=""/>
        <dsp:cNvSpPr/>
      </dsp:nvSpPr>
      <dsp:spPr>
        <a:xfrm>
          <a:off x="6838838" y="1528131"/>
          <a:ext cx="1010026" cy="55710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508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193 672,0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38838" y="1528131"/>
        <a:ext cx="1010026" cy="557102"/>
      </dsp:txXfrm>
    </dsp:sp>
    <dsp:sp modelId="{6806DEEE-65EC-42A2-BA4C-99F02FD726F4}">
      <dsp:nvSpPr>
        <dsp:cNvPr id="0" name=""/>
        <dsp:cNvSpPr/>
      </dsp:nvSpPr>
      <dsp:spPr>
        <a:xfrm>
          <a:off x="674452" y="2492074"/>
          <a:ext cx="2521457" cy="1153557"/>
        </a:xfrm>
        <a:prstGeom prst="chevron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Педработники учреждений дополнительного образования детей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1231" y="2492074"/>
        <a:ext cx="1367900" cy="1153557"/>
      </dsp:txXfrm>
    </dsp:sp>
    <dsp:sp modelId="{43189A1E-588C-494D-8301-F4ACC78C3D6A}">
      <dsp:nvSpPr>
        <dsp:cNvPr id="0" name=""/>
        <dsp:cNvSpPr/>
      </dsp:nvSpPr>
      <dsp:spPr>
        <a:xfrm>
          <a:off x="2977767" y="2790302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22 683,8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56318" y="2790302"/>
        <a:ext cx="835653" cy="557102"/>
      </dsp:txXfrm>
    </dsp:sp>
    <dsp:sp modelId="{4D8ECFF7-07D6-47BC-B3DA-846BDD240026}">
      <dsp:nvSpPr>
        <dsp:cNvPr id="0" name=""/>
        <dsp:cNvSpPr/>
      </dsp:nvSpPr>
      <dsp:spPr>
        <a:xfrm>
          <a:off x="4175537" y="2790302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26 227,8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4088" y="2790302"/>
        <a:ext cx="835653" cy="557102"/>
      </dsp:txXfrm>
    </dsp:sp>
    <dsp:sp modelId="{4F6489B5-D3C8-4EB7-9F88-442F9194CFE6}">
      <dsp:nvSpPr>
        <dsp:cNvPr id="0" name=""/>
        <dsp:cNvSpPr/>
      </dsp:nvSpPr>
      <dsp:spPr>
        <a:xfrm>
          <a:off x="5373307" y="2790302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34 027,5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51858" y="2790302"/>
        <a:ext cx="835653" cy="557102"/>
      </dsp:txXfrm>
    </dsp:sp>
    <dsp:sp modelId="{0F4DC280-1059-4538-8A4A-AE26184868A6}">
      <dsp:nvSpPr>
        <dsp:cNvPr id="0" name=""/>
        <dsp:cNvSpPr/>
      </dsp:nvSpPr>
      <dsp:spPr>
        <a:xfrm>
          <a:off x="6880505" y="2823979"/>
          <a:ext cx="974371" cy="557102"/>
        </a:xfrm>
        <a:prstGeom prst="flowChartProcess">
          <a:avLst/>
        </a:prstGeom>
        <a:solidFill>
          <a:schemeClr val="tx2">
            <a:lumMod val="20000"/>
            <a:lumOff val="80000"/>
          </a:schemeClr>
        </a:solidFill>
        <a:ln w="508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55 915,9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80505" y="2823979"/>
        <a:ext cx="974371" cy="557102"/>
      </dsp:txXfrm>
    </dsp:sp>
    <dsp:sp modelId="{A7E66E99-1002-467A-9112-B3894A9D9232}">
      <dsp:nvSpPr>
        <dsp:cNvPr id="0" name=""/>
        <dsp:cNvSpPr/>
      </dsp:nvSpPr>
      <dsp:spPr>
        <a:xfrm>
          <a:off x="674452" y="3739601"/>
          <a:ext cx="2460797" cy="954181"/>
        </a:xfrm>
        <a:prstGeom prst="chevron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Работники учреждений культуры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51543" y="3739601"/>
        <a:ext cx="1506616" cy="954181"/>
      </dsp:txXfrm>
    </dsp:sp>
    <dsp:sp modelId="{E878A360-75BB-4C5C-8F4F-39C8604362F5}">
      <dsp:nvSpPr>
        <dsp:cNvPr id="0" name=""/>
        <dsp:cNvSpPr/>
      </dsp:nvSpPr>
      <dsp:spPr>
        <a:xfrm>
          <a:off x="2917107" y="3938140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19 152,0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95658" y="3938140"/>
        <a:ext cx="835653" cy="557102"/>
      </dsp:txXfrm>
    </dsp:sp>
    <dsp:sp modelId="{74C1A108-E66F-4F80-963E-909DFEB34CFF}">
      <dsp:nvSpPr>
        <dsp:cNvPr id="0" name=""/>
        <dsp:cNvSpPr/>
      </dsp:nvSpPr>
      <dsp:spPr>
        <a:xfrm>
          <a:off x="4114877" y="3938140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23 194,0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93428" y="3938140"/>
        <a:ext cx="835653" cy="557102"/>
      </dsp:txXfrm>
    </dsp:sp>
    <dsp:sp modelId="{3B4BE7E0-CC04-4628-A39E-EAF648D6BA43}">
      <dsp:nvSpPr>
        <dsp:cNvPr id="0" name=""/>
        <dsp:cNvSpPr/>
      </dsp:nvSpPr>
      <dsp:spPr>
        <a:xfrm>
          <a:off x="5312646" y="3938140"/>
          <a:ext cx="1392755" cy="5571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31 019,0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91197" y="3938140"/>
        <a:ext cx="835653" cy="557102"/>
      </dsp:txXfrm>
    </dsp:sp>
    <dsp:sp modelId="{A9C0C26F-4551-4666-AD69-13102729D31A}">
      <dsp:nvSpPr>
        <dsp:cNvPr id="0" name=""/>
        <dsp:cNvSpPr/>
      </dsp:nvSpPr>
      <dsp:spPr>
        <a:xfrm>
          <a:off x="6885917" y="3903851"/>
          <a:ext cx="940541" cy="557102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508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28 758,9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85917" y="3903851"/>
        <a:ext cx="940541" cy="5571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672531-8C33-499F-A8B8-1F76FA72B8E1}">
      <dsp:nvSpPr>
        <dsp:cNvPr id="0" name=""/>
        <dsp:cNvSpPr/>
      </dsp:nvSpPr>
      <dsp:spPr>
        <a:xfrm>
          <a:off x="3151831" y="1728192"/>
          <a:ext cx="2840337" cy="2078306"/>
        </a:xfrm>
        <a:prstGeom prst="ellipse">
          <a:avLst/>
        </a:prstGeom>
        <a:solidFill>
          <a:srgbClr val="00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Всего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800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1 561 652,9 тыс. рублей</a:t>
          </a:r>
          <a:endParaRPr lang="ru-RU" sz="2800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3567789" y="2032553"/>
        <a:ext cx="2008421" cy="1469584"/>
      </dsp:txXfrm>
    </dsp:sp>
    <dsp:sp modelId="{2CB797D3-131D-4B40-8D1C-3C0BCCD4E26A}">
      <dsp:nvSpPr>
        <dsp:cNvPr id="0" name=""/>
        <dsp:cNvSpPr/>
      </dsp:nvSpPr>
      <dsp:spPr>
        <a:xfrm rot="14198332">
          <a:off x="3583531" y="1620113"/>
          <a:ext cx="480136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480136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3811596" y="1618656"/>
        <a:ext cx="24006" cy="24006"/>
      </dsp:txXfrm>
    </dsp:sp>
    <dsp:sp modelId="{9F81A141-1B04-4A03-B238-37F7A90993F2}">
      <dsp:nvSpPr>
        <dsp:cNvPr id="0" name=""/>
        <dsp:cNvSpPr/>
      </dsp:nvSpPr>
      <dsp:spPr>
        <a:xfrm>
          <a:off x="2483768" y="2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Дорожный фонд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34 682,1 тыс. рублей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2,2%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2712013" y="228247"/>
        <a:ext cx="1102065" cy="1102065"/>
      </dsp:txXfrm>
    </dsp:sp>
    <dsp:sp modelId="{09F81971-61A1-4CB0-8EEA-38BD69D84A68}">
      <dsp:nvSpPr>
        <dsp:cNvPr id="0" name=""/>
        <dsp:cNvSpPr/>
      </dsp:nvSpPr>
      <dsp:spPr>
        <a:xfrm rot="17736212">
          <a:off x="4950602" y="1631177"/>
          <a:ext cx="321581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321581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103353" y="1633684"/>
        <a:ext cx="16079" cy="16079"/>
      </dsp:txXfrm>
    </dsp:sp>
    <dsp:sp modelId="{B4689F4D-C616-4B5A-AB08-969AFEC6F29C}">
      <dsp:nvSpPr>
        <dsp:cNvPr id="0" name=""/>
        <dsp:cNvSpPr/>
      </dsp:nvSpPr>
      <dsp:spPr>
        <a:xfrm>
          <a:off x="4644004" y="0"/>
          <a:ext cx="1761337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Инвестиционные расходы (без учета средств дорожного фонда)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287 586,3 тыс. рублей 18,4%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4901946" y="228245"/>
        <a:ext cx="1245453" cy="1102065"/>
      </dsp:txXfrm>
    </dsp:sp>
    <dsp:sp modelId="{9A99AA90-6398-4A9E-9C90-9A289D0B4ED1}">
      <dsp:nvSpPr>
        <dsp:cNvPr id="0" name=""/>
        <dsp:cNvSpPr/>
      </dsp:nvSpPr>
      <dsp:spPr>
        <a:xfrm rot="19884525">
          <a:off x="5593421" y="1674860"/>
          <a:ext cx="1927429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1927429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508950" y="1637221"/>
        <a:ext cx="96371" cy="96371"/>
      </dsp:txXfrm>
    </dsp:sp>
    <dsp:sp modelId="{8E90EB8E-B405-4CFE-8B98-4A3730E11E4A}">
      <dsp:nvSpPr>
        <dsp:cNvPr id="0" name=""/>
        <dsp:cNvSpPr/>
      </dsp:nvSpPr>
      <dsp:spPr>
        <a:xfrm>
          <a:off x="7308303" y="72007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Другие вопросы в области национальной экономики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6 555,0 тыс. рублей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0,4%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7536548" y="300252"/>
        <a:ext cx="1102065" cy="1102065"/>
      </dsp:txXfrm>
    </dsp:sp>
    <dsp:sp modelId="{D23AFAD6-9784-476C-B26A-F6CCAEF2A753}">
      <dsp:nvSpPr>
        <dsp:cNvPr id="0" name=""/>
        <dsp:cNvSpPr/>
      </dsp:nvSpPr>
      <dsp:spPr>
        <a:xfrm rot="21461170">
          <a:off x="5989734" y="2685949"/>
          <a:ext cx="671403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671403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308651" y="2679711"/>
        <a:ext cx="33570" cy="33570"/>
      </dsp:txXfrm>
    </dsp:sp>
    <dsp:sp modelId="{30E7B6AA-B589-42F5-B263-2F67E7BFE06E}">
      <dsp:nvSpPr>
        <dsp:cNvPr id="0" name=""/>
        <dsp:cNvSpPr/>
      </dsp:nvSpPr>
      <dsp:spPr>
        <a:xfrm>
          <a:off x="6660228" y="1872203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Резервный фонд Администрации Октябрьского района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5 000,0 тыс. рублей 0,3%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6888473" y="2100448"/>
        <a:ext cx="1102065" cy="1102065"/>
      </dsp:txXfrm>
    </dsp:sp>
    <dsp:sp modelId="{6CE479B8-58DF-48DD-AC0B-D0C5FC6877CB}">
      <dsp:nvSpPr>
        <dsp:cNvPr id="0" name=""/>
        <dsp:cNvSpPr/>
      </dsp:nvSpPr>
      <dsp:spPr>
        <a:xfrm rot="1592817">
          <a:off x="5639390" y="3789817"/>
          <a:ext cx="2000556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2000556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589654" y="3750350"/>
        <a:ext cx="100027" cy="100027"/>
      </dsp:txXfrm>
    </dsp:sp>
    <dsp:sp modelId="{A6529843-AF44-44C9-93DF-E3B0991FDD04}">
      <dsp:nvSpPr>
        <dsp:cNvPr id="0" name=""/>
        <dsp:cNvSpPr/>
      </dsp:nvSpPr>
      <dsp:spPr>
        <a:xfrm>
          <a:off x="7452325" y="3816425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Нецелевая финансовая помощь бюджетам поселений        74 782,1тыс. рублей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4,8%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7680570" y="4044670"/>
        <a:ext cx="1102065" cy="1102065"/>
      </dsp:txXfrm>
    </dsp:sp>
    <dsp:sp modelId="{1BB1C879-ADD1-46CE-9D67-364F5ECE1CD3}">
      <dsp:nvSpPr>
        <dsp:cNvPr id="0" name=""/>
        <dsp:cNvSpPr/>
      </dsp:nvSpPr>
      <dsp:spPr>
        <a:xfrm rot="3449152">
          <a:off x="5089616" y="3849298"/>
          <a:ext cx="357521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357521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259439" y="3850907"/>
        <a:ext cx="17876" cy="17876"/>
      </dsp:txXfrm>
    </dsp:sp>
    <dsp:sp modelId="{5A8679B6-7689-4D75-A7A5-C24CDE107484}">
      <dsp:nvSpPr>
        <dsp:cNvPr id="0" name=""/>
        <dsp:cNvSpPr/>
      </dsp:nvSpPr>
      <dsp:spPr>
        <a:xfrm>
          <a:off x="5004052" y="3888441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Целевые мероприятия и иные расходы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62 599,9 тыс. рублей4,0%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5232297" y="4116686"/>
        <a:ext cx="1102065" cy="1102065"/>
      </dsp:txXfrm>
    </dsp:sp>
    <dsp:sp modelId="{A5A442AC-CDA8-474B-92EE-3D632F0EC957}">
      <dsp:nvSpPr>
        <dsp:cNvPr id="0" name=""/>
        <dsp:cNvSpPr/>
      </dsp:nvSpPr>
      <dsp:spPr>
        <a:xfrm rot="7383605">
          <a:off x="3676369" y="3849512"/>
          <a:ext cx="368768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368768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3851534" y="3850840"/>
        <a:ext cx="18438" cy="18438"/>
      </dsp:txXfrm>
    </dsp:sp>
    <dsp:sp modelId="{D418F6EB-147F-4047-B751-E8166DE58772}">
      <dsp:nvSpPr>
        <dsp:cNvPr id="0" name=""/>
        <dsp:cNvSpPr/>
      </dsp:nvSpPr>
      <dsp:spPr>
        <a:xfrm>
          <a:off x="2555780" y="3888426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Содержание органов местного самоуправления 79 773,3 тыс. рублей 5,1%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2784025" y="4116671"/>
        <a:ext cx="1102065" cy="1102065"/>
      </dsp:txXfrm>
    </dsp:sp>
    <dsp:sp modelId="{E5D811FC-7971-4430-8A28-1798A91448B2}">
      <dsp:nvSpPr>
        <dsp:cNvPr id="0" name=""/>
        <dsp:cNvSpPr/>
      </dsp:nvSpPr>
      <dsp:spPr>
        <a:xfrm rot="9189583">
          <a:off x="1548470" y="3790585"/>
          <a:ext cx="1961104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1961104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2479994" y="3752104"/>
        <a:ext cx="98055" cy="98055"/>
      </dsp:txXfrm>
    </dsp:sp>
    <dsp:sp modelId="{B73BB58B-01B7-42F4-9905-9F1B2B2B2E86}">
      <dsp:nvSpPr>
        <dsp:cNvPr id="0" name=""/>
        <dsp:cNvSpPr/>
      </dsp:nvSpPr>
      <dsp:spPr>
        <a:xfrm>
          <a:off x="179503" y="3816426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Обеспечение жильем отдельных категорий граждан           38 644,3 тыс. рублей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2,5%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407748" y="4044671"/>
        <a:ext cx="1102065" cy="1102065"/>
      </dsp:txXfrm>
    </dsp:sp>
    <dsp:sp modelId="{BC211171-4868-4B1B-8C84-7AFE7DA92B72}">
      <dsp:nvSpPr>
        <dsp:cNvPr id="0" name=""/>
        <dsp:cNvSpPr/>
      </dsp:nvSpPr>
      <dsp:spPr>
        <a:xfrm rot="10920351">
          <a:off x="2042486" y="2687668"/>
          <a:ext cx="1111309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1111309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2570358" y="2670432"/>
        <a:ext cx="55565" cy="55565"/>
      </dsp:txXfrm>
    </dsp:sp>
    <dsp:sp modelId="{9779251D-D94F-458D-8625-FA8430489ABD}">
      <dsp:nvSpPr>
        <dsp:cNvPr id="0" name=""/>
        <dsp:cNvSpPr/>
      </dsp:nvSpPr>
      <dsp:spPr>
        <a:xfrm>
          <a:off x="484749" y="1872213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Меры социальной поддержки отдельных категорий граждан         248 395,0 тыс. рублей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15,9%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712994" y="2100458"/>
        <a:ext cx="1102065" cy="1102065"/>
      </dsp:txXfrm>
    </dsp:sp>
    <dsp:sp modelId="{38A04AD7-3C30-42FD-9169-981E636C19E5}">
      <dsp:nvSpPr>
        <dsp:cNvPr id="0" name=""/>
        <dsp:cNvSpPr/>
      </dsp:nvSpPr>
      <dsp:spPr>
        <a:xfrm rot="12476198">
          <a:off x="1530193" y="1676413"/>
          <a:ext cx="2008928" cy="21093"/>
        </a:xfrm>
        <a:custGeom>
          <a:avLst/>
          <a:gdLst/>
          <a:ahLst/>
          <a:cxnLst/>
          <a:rect l="0" t="0" r="0" b="0"/>
          <a:pathLst>
            <a:path>
              <a:moveTo>
                <a:pt x="0" y="10546"/>
              </a:moveTo>
              <a:lnTo>
                <a:pt x="2008928" y="10546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2484434" y="1636737"/>
        <a:ext cx="100446" cy="100446"/>
      </dsp:txXfrm>
    </dsp:sp>
    <dsp:sp modelId="{21AB2C71-7445-44F1-88DA-8920B87614F7}">
      <dsp:nvSpPr>
        <dsp:cNvPr id="0" name=""/>
        <dsp:cNvSpPr/>
      </dsp:nvSpPr>
      <dsp:spPr>
        <a:xfrm>
          <a:off x="179504" y="72009"/>
          <a:ext cx="1558555" cy="1558555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Содержание учреждений      723 634,9 тыс. рублей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effectLst/>
              <a:latin typeface="Times New Roman" pitchFamily="18" charset="0"/>
              <a:cs typeface="Times New Roman" pitchFamily="18" charset="0"/>
            </a:rPr>
            <a:t>46,4%</a:t>
          </a:r>
          <a:endParaRPr lang="ru-RU" sz="1200" kern="1200" dirty="0"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407749" y="300254"/>
        <a:ext cx="1102065" cy="110206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7DC0E-96A8-4E72-810A-0B427F50BC69}">
      <dsp:nvSpPr>
        <dsp:cNvPr id="0" name=""/>
        <dsp:cNvSpPr/>
      </dsp:nvSpPr>
      <dsp:spPr>
        <a:xfrm>
          <a:off x="1" y="50366"/>
          <a:ext cx="8496941" cy="5664627"/>
        </a:xfrm>
        <a:prstGeom prst="ellipse">
          <a:avLst/>
        </a:prstGeom>
        <a:noFill/>
        <a:ln w="47625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3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Всего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3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1 522 468,8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3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 рублей</a:t>
          </a:r>
          <a:endParaRPr lang="ru-RU" sz="3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44349" y="879931"/>
        <a:ext cx="6008245" cy="4005497"/>
      </dsp:txXfrm>
    </dsp:sp>
    <dsp:sp modelId="{4EF57961-3853-4D5F-B10E-33AFA07F4623}">
      <dsp:nvSpPr>
        <dsp:cNvPr id="0" name=""/>
        <dsp:cNvSpPr/>
      </dsp:nvSpPr>
      <dsp:spPr>
        <a:xfrm rot="7125393">
          <a:off x="4483943" y="933772"/>
          <a:ext cx="1653100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1653100" y="13623"/>
              </a:lnTo>
            </a:path>
          </a:pathLst>
        </a:custGeom>
        <a:noFill/>
        <a:ln w="285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 rot="10800000">
        <a:off x="5269165" y="906068"/>
        <a:ext cx="82655" cy="82655"/>
      </dsp:txXfrm>
    </dsp:sp>
    <dsp:sp modelId="{C46B9E31-8C1B-47BC-B976-41FAF66CB63A}">
      <dsp:nvSpPr>
        <dsp:cNvPr id="0" name=""/>
        <dsp:cNvSpPr/>
      </dsp:nvSpPr>
      <dsp:spPr>
        <a:xfrm>
          <a:off x="4178662" y="226112"/>
          <a:ext cx="2236925" cy="1491287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Социальные программы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(1 263 374,5 тыс. рублей – 83,0%)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06252" y="444506"/>
        <a:ext cx="1581745" cy="1054499"/>
      </dsp:txXfrm>
    </dsp:sp>
    <dsp:sp modelId="{9FE2188A-9592-4766-ADC3-DE371B2C770C}">
      <dsp:nvSpPr>
        <dsp:cNvPr id="0" name=""/>
        <dsp:cNvSpPr/>
      </dsp:nvSpPr>
      <dsp:spPr>
        <a:xfrm rot="9887138">
          <a:off x="5618337" y="2141646"/>
          <a:ext cx="2609603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2609603" y="13623"/>
              </a:lnTo>
            </a:path>
          </a:pathLst>
        </a:custGeom>
        <a:noFill/>
        <a:ln w="285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 dirty="0"/>
        </a:p>
      </dsp:txBody>
      <dsp:txXfrm rot="10800000">
        <a:off x="6857899" y="2090029"/>
        <a:ext cx="130480" cy="130480"/>
      </dsp:txXfrm>
    </dsp:sp>
    <dsp:sp modelId="{4C9F2305-4C70-43EB-B1C1-D975A4DEBD40}">
      <dsp:nvSpPr>
        <dsp:cNvPr id="0" name=""/>
        <dsp:cNvSpPr/>
      </dsp:nvSpPr>
      <dsp:spPr>
        <a:xfrm>
          <a:off x="5528097" y="1424718"/>
          <a:ext cx="2679093" cy="1491287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Сельское хозяйство и охрана окружающей среды (9 041,4 тыс. рублей – 0,6%)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920441" y="1643112"/>
        <a:ext cx="1894405" cy="1054499"/>
      </dsp:txXfrm>
    </dsp:sp>
    <dsp:sp modelId="{1CD93BAB-88BE-4472-9287-CF52364267C1}">
      <dsp:nvSpPr>
        <dsp:cNvPr id="0" name=""/>
        <dsp:cNvSpPr/>
      </dsp:nvSpPr>
      <dsp:spPr>
        <a:xfrm rot="11862257">
          <a:off x="5883136" y="3750080"/>
          <a:ext cx="2250462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2250462" y="13623"/>
              </a:lnTo>
            </a:path>
          </a:pathLst>
        </a:custGeom>
        <a:noFill/>
        <a:ln w="285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</dsp:txBody>
      <dsp:txXfrm rot="10800000">
        <a:off x="6952106" y="3707441"/>
        <a:ext cx="112523" cy="112523"/>
      </dsp:txXfrm>
    </dsp:sp>
    <dsp:sp modelId="{7F886C98-32B5-44E0-9E87-86D2B82F5809}">
      <dsp:nvSpPr>
        <dsp:cNvPr id="0" name=""/>
        <dsp:cNvSpPr/>
      </dsp:nvSpPr>
      <dsp:spPr>
        <a:xfrm>
          <a:off x="5826744" y="2997897"/>
          <a:ext cx="2236925" cy="1491287"/>
        </a:xfrm>
        <a:prstGeom prst="ellipse">
          <a:avLst/>
        </a:prstGeom>
        <a:solidFill>
          <a:srgbClr val="00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Обеспечение жильем (38301,1 тыс. рублей – 2,5%)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54334" y="3216291"/>
        <a:ext cx="1581745" cy="1054499"/>
      </dsp:txXfrm>
    </dsp:sp>
    <dsp:sp modelId="{CD50A7A2-E5DB-4325-84DF-38D65B00F131}">
      <dsp:nvSpPr>
        <dsp:cNvPr id="0" name=""/>
        <dsp:cNvSpPr/>
      </dsp:nvSpPr>
      <dsp:spPr>
        <a:xfrm rot="20292614">
          <a:off x="513608" y="3851494"/>
          <a:ext cx="2554649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2554649" y="13623"/>
              </a:lnTo>
            </a:path>
          </a:pathLst>
        </a:custGeom>
        <a:noFill/>
        <a:ln w="285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 dirty="0"/>
        </a:p>
      </dsp:txBody>
      <dsp:txXfrm>
        <a:off x="1727066" y="3801251"/>
        <a:ext cx="127732" cy="127732"/>
      </dsp:txXfrm>
    </dsp:sp>
    <dsp:sp modelId="{F5154955-B90E-4F02-9517-71CF26EFDC69}">
      <dsp:nvSpPr>
        <dsp:cNvPr id="0" name=""/>
        <dsp:cNvSpPr/>
      </dsp:nvSpPr>
      <dsp:spPr>
        <a:xfrm>
          <a:off x="432039" y="3096342"/>
          <a:ext cx="2833510" cy="1491287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Противодействие преступности и Пожарная безопасность (11456,6 тыс. рублей – 0,8%)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46997" y="3314736"/>
        <a:ext cx="2003594" cy="1054499"/>
      </dsp:txXfrm>
    </dsp:sp>
    <dsp:sp modelId="{142098A8-4661-4232-AE67-B1B290F0C00C}">
      <dsp:nvSpPr>
        <dsp:cNvPr id="0" name=""/>
        <dsp:cNvSpPr/>
      </dsp:nvSpPr>
      <dsp:spPr>
        <a:xfrm rot="15703416">
          <a:off x="3611942" y="4782770"/>
          <a:ext cx="1829809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1829809" y="13623"/>
              </a:lnTo>
            </a:path>
          </a:pathLst>
        </a:custGeom>
        <a:noFill/>
        <a:ln w="285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 rot="10800000">
        <a:off x="4481102" y="4750648"/>
        <a:ext cx="91490" cy="91490"/>
      </dsp:txXfrm>
    </dsp:sp>
    <dsp:sp modelId="{3299F391-6914-4E80-8200-C9B5C6EF3CA1}">
      <dsp:nvSpPr>
        <dsp:cNvPr id="0" name=""/>
        <dsp:cNvSpPr/>
      </dsp:nvSpPr>
      <dsp:spPr>
        <a:xfrm>
          <a:off x="2808312" y="3888433"/>
          <a:ext cx="3434056" cy="1795194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Экономическое развитие, развитие муниципального управления, Электронный муниципалитет, развитие </a:t>
          </a:r>
          <a:r>
            <a:rPr lang="ru-RU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ТОСов</a:t>
          </a: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(47 848,9 тыс. рублей – 3,1%)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311218" y="4151333"/>
        <a:ext cx="2428244" cy="1269394"/>
      </dsp:txXfrm>
    </dsp:sp>
    <dsp:sp modelId="{D61DF1F8-FC21-408C-94F2-F835BF623C63}">
      <dsp:nvSpPr>
        <dsp:cNvPr id="0" name=""/>
        <dsp:cNvSpPr/>
      </dsp:nvSpPr>
      <dsp:spPr>
        <a:xfrm rot="637863">
          <a:off x="140063" y="2305047"/>
          <a:ext cx="2207309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2207309" y="13623"/>
              </a:lnTo>
            </a:path>
          </a:pathLst>
        </a:custGeom>
        <a:noFill/>
        <a:ln w="285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188535" y="2263487"/>
        <a:ext cx="110365" cy="110365"/>
      </dsp:txXfrm>
    </dsp:sp>
    <dsp:sp modelId="{5DE12CA8-41F3-43E4-BEEA-057D8915BBA6}">
      <dsp:nvSpPr>
        <dsp:cNvPr id="0" name=""/>
        <dsp:cNvSpPr/>
      </dsp:nvSpPr>
      <dsp:spPr>
        <a:xfrm>
          <a:off x="133364" y="1574548"/>
          <a:ext cx="2236925" cy="1491287"/>
        </a:xfrm>
        <a:prstGeom prst="ellipse">
          <a:avLst/>
        </a:prstGeom>
        <a:gradFill rotWithShape="0">
          <a:gsLst>
            <a:gs pos="0">
              <a:srgbClr val="FF0000"/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Финансы           (86 631,0 тыс. рублей – 5,7%)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0954" y="1792942"/>
        <a:ext cx="1581745" cy="1054499"/>
      </dsp:txXfrm>
    </dsp:sp>
    <dsp:sp modelId="{450189BF-CEF4-4FC2-8E91-197C73A965EA}">
      <dsp:nvSpPr>
        <dsp:cNvPr id="0" name=""/>
        <dsp:cNvSpPr/>
      </dsp:nvSpPr>
      <dsp:spPr>
        <a:xfrm rot="3061337">
          <a:off x="1896281" y="1078688"/>
          <a:ext cx="1807061" cy="27246"/>
        </a:xfrm>
        <a:custGeom>
          <a:avLst/>
          <a:gdLst/>
          <a:ahLst/>
          <a:cxnLst/>
          <a:rect l="0" t="0" r="0" b="0"/>
          <a:pathLst>
            <a:path>
              <a:moveTo>
                <a:pt x="0" y="13623"/>
              </a:moveTo>
              <a:lnTo>
                <a:pt x="1807061" y="13623"/>
              </a:lnTo>
            </a:path>
          </a:pathLst>
        </a:custGeom>
        <a:noFill/>
        <a:ln w="285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54635" y="1047135"/>
        <a:ext cx="90353" cy="90353"/>
      </dsp:txXfrm>
    </dsp:sp>
    <dsp:sp modelId="{70E791B4-0490-499E-B0FB-B6283DAB0F06}">
      <dsp:nvSpPr>
        <dsp:cNvPr id="0" name=""/>
        <dsp:cNvSpPr/>
      </dsp:nvSpPr>
      <dsp:spPr>
        <a:xfrm>
          <a:off x="1557382" y="375937"/>
          <a:ext cx="2532227" cy="1491287"/>
        </a:xfrm>
        <a:prstGeom prst="ellipse">
          <a:avLst/>
        </a:prstGeom>
        <a:solidFill>
          <a:srgbClr val="00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Инфраструктурные программы                    (65 815,1 тыс. рублей – 4,3%)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28218" y="594331"/>
        <a:ext cx="1790555" cy="10544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274D5-3C8B-4693-9DBA-38420241D3FC}">
      <dsp:nvSpPr>
        <dsp:cNvPr id="0" name=""/>
        <dsp:cNvSpPr/>
      </dsp:nvSpPr>
      <dsp:spPr>
        <a:xfrm>
          <a:off x="-65072" y="639309"/>
          <a:ext cx="1926505" cy="1999786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1 522,5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3943" y="875127"/>
        <a:ext cx="1110778" cy="1528150"/>
      </dsp:txXfrm>
    </dsp:sp>
    <dsp:sp modelId="{E30DA2D8-C1F0-4BB3-8F56-836B6D54BAEA}">
      <dsp:nvSpPr>
        <dsp:cNvPr id="0" name=""/>
        <dsp:cNvSpPr/>
      </dsp:nvSpPr>
      <dsp:spPr>
        <a:xfrm>
          <a:off x="970140" y="1933865"/>
          <a:ext cx="1358121" cy="1378501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39,2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55552" y="2096419"/>
        <a:ext cx="783061" cy="105339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274D5-3C8B-4693-9DBA-38420241D3FC}">
      <dsp:nvSpPr>
        <dsp:cNvPr id="0" name=""/>
        <dsp:cNvSpPr/>
      </dsp:nvSpPr>
      <dsp:spPr>
        <a:xfrm>
          <a:off x="-65072" y="639309"/>
          <a:ext cx="1926505" cy="1999786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1 500,2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3943" y="875127"/>
        <a:ext cx="1110778" cy="1528150"/>
      </dsp:txXfrm>
    </dsp:sp>
    <dsp:sp modelId="{E30DA2D8-C1F0-4BB3-8F56-836B6D54BAEA}">
      <dsp:nvSpPr>
        <dsp:cNvPr id="0" name=""/>
        <dsp:cNvSpPr/>
      </dsp:nvSpPr>
      <dsp:spPr>
        <a:xfrm>
          <a:off x="970140" y="1933865"/>
          <a:ext cx="1358121" cy="1378501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37,6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55552" y="2096419"/>
        <a:ext cx="783061" cy="105339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274D5-3C8B-4693-9DBA-38420241D3FC}">
      <dsp:nvSpPr>
        <dsp:cNvPr id="0" name=""/>
        <dsp:cNvSpPr/>
      </dsp:nvSpPr>
      <dsp:spPr>
        <a:xfrm>
          <a:off x="-65072" y="639309"/>
          <a:ext cx="1926505" cy="1999786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1 281,1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3943" y="875127"/>
        <a:ext cx="1110778" cy="1528150"/>
      </dsp:txXfrm>
    </dsp:sp>
    <dsp:sp modelId="{E30DA2D8-C1F0-4BB3-8F56-836B6D54BAEA}">
      <dsp:nvSpPr>
        <dsp:cNvPr id="0" name=""/>
        <dsp:cNvSpPr/>
      </dsp:nvSpPr>
      <dsp:spPr>
        <a:xfrm>
          <a:off x="970140" y="1933865"/>
          <a:ext cx="1358121" cy="1378501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37,3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55552" y="2096419"/>
        <a:ext cx="783061" cy="105339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274D5-3C8B-4693-9DBA-38420241D3FC}">
      <dsp:nvSpPr>
        <dsp:cNvPr id="0" name=""/>
        <dsp:cNvSpPr/>
      </dsp:nvSpPr>
      <dsp:spPr>
        <a:xfrm>
          <a:off x="-65072" y="639309"/>
          <a:ext cx="1926505" cy="1999786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1 307,7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3943" y="875127"/>
        <a:ext cx="1110778" cy="1528150"/>
      </dsp:txXfrm>
    </dsp:sp>
    <dsp:sp modelId="{E30DA2D8-C1F0-4BB3-8F56-836B6D54BAEA}">
      <dsp:nvSpPr>
        <dsp:cNvPr id="0" name=""/>
        <dsp:cNvSpPr/>
      </dsp:nvSpPr>
      <dsp:spPr>
        <a:xfrm>
          <a:off x="970140" y="1933865"/>
          <a:ext cx="1358121" cy="1378501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44,8 млн. рублей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55552" y="2096419"/>
        <a:ext cx="783061" cy="105339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23306-256A-4E91-8F75-E03F09DDBA11}">
      <dsp:nvSpPr>
        <dsp:cNvPr id="0" name=""/>
        <dsp:cNvSpPr/>
      </dsp:nvSpPr>
      <dsp:spPr>
        <a:xfrm>
          <a:off x="1784161" y="4118539"/>
          <a:ext cx="4265465" cy="0"/>
        </a:xfrm>
        <a:prstGeom prst="line">
          <a:avLst/>
        </a:prstGeom>
        <a:noFill/>
        <a:ln w="28575" cap="flat" cmpd="sng" algn="ctr">
          <a:solidFill>
            <a:srgbClr val="00CCFF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6E2C84-6410-41BD-9EBC-A012989C581D}">
      <dsp:nvSpPr>
        <dsp:cNvPr id="0" name=""/>
        <dsp:cNvSpPr/>
      </dsp:nvSpPr>
      <dsp:spPr>
        <a:xfrm>
          <a:off x="1784161" y="2762987"/>
          <a:ext cx="3653685" cy="0"/>
        </a:xfrm>
        <a:prstGeom prst="line">
          <a:avLst/>
        </a:prstGeom>
        <a:noFill/>
        <a:ln w="28575" cap="flat" cmpd="sng" algn="ctr">
          <a:solidFill>
            <a:srgbClr val="00CCFF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3961C2-2ED6-4F2C-903A-1D5D546849EF}">
      <dsp:nvSpPr>
        <dsp:cNvPr id="0" name=""/>
        <dsp:cNvSpPr/>
      </dsp:nvSpPr>
      <dsp:spPr>
        <a:xfrm>
          <a:off x="1784161" y="1497447"/>
          <a:ext cx="4265465" cy="0"/>
        </a:xfrm>
        <a:prstGeom prst="line">
          <a:avLst/>
        </a:prstGeom>
        <a:noFill/>
        <a:ln w="28575" cap="flat" cmpd="sng" algn="ctr">
          <a:solidFill>
            <a:srgbClr val="00CCFF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57650-B91B-4E0D-A4AF-EAEDD4D6659F}">
      <dsp:nvSpPr>
        <dsp:cNvPr id="0" name=""/>
        <dsp:cNvSpPr/>
      </dsp:nvSpPr>
      <dsp:spPr>
        <a:xfrm>
          <a:off x="0" y="1411995"/>
          <a:ext cx="2887473" cy="2851022"/>
        </a:xfrm>
        <a:prstGeom prst="ellipse">
          <a:avLst/>
        </a:prstGeom>
        <a:solidFill>
          <a:srgbClr val="00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52DFAB0-3E9E-4ED1-8D36-432399B2F048}">
      <dsp:nvSpPr>
        <dsp:cNvPr id="0" name=""/>
        <dsp:cNvSpPr/>
      </dsp:nvSpPr>
      <dsp:spPr>
        <a:xfrm>
          <a:off x="417391" y="2026967"/>
          <a:ext cx="2719022" cy="1401995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Times New Roman" pitchFamily="18" charset="0"/>
              <a:cs typeface="Times New Roman" pitchFamily="18" charset="0"/>
            </a:rPr>
            <a:t>8 698,2 тыс. рублей</a:t>
          </a:r>
          <a:endParaRPr lang="ru-RU" sz="3600" kern="1200" dirty="0"/>
        </a:p>
      </dsp:txBody>
      <dsp:txXfrm>
        <a:off x="417391" y="2026967"/>
        <a:ext cx="2719022" cy="1401995"/>
      </dsp:txXfrm>
    </dsp:sp>
    <dsp:sp modelId="{F69513E9-67C2-42A8-849B-EDECFFB61DA9}">
      <dsp:nvSpPr>
        <dsp:cNvPr id="0" name=""/>
        <dsp:cNvSpPr/>
      </dsp:nvSpPr>
      <dsp:spPr>
        <a:xfrm>
          <a:off x="5847669" y="0"/>
          <a:ext cx="2649274" cy="2392556"/>
        </a:xfrm>
        <a:prstGeom prst="ellipse">
          <a:avLst/>
        </a:prstGeom>
        <a:solidFill>
          <a:srgbClr val="E7E2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1DD3274-6FB0-416B-AF34-D0174E3600A8}">
      <dsp:nvSpPr>
        <dsp:cNvPr id="0" name=""/>
        <dsp:cNvSpPr/>
      </dsp:nvSpPr>
      <dsp:spPr>
        <a:xfrm>
          <a:off x="6558496" y="187009"/>
          <a:ext cx="1468067" cy="20526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Исполнительно – распорядительные функции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1 754,5 тыс. рублей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20,2 %</a:t>
          </a:r>
        </a:p>
      </dsp:txBody>
      <dsp:txXfrm>
        <a:off x="6558496" y="187009"/>
        <a:ext cx="1468067" cy="2052661"/>
      </dsp:txXfrm>
    </dsp:sp>
    <dsp:sp modelId="{95992669-5947-4DC4-B5D0-9B6C0E37C475}">
      <dsp:nvSpPr>
        <dsp:cNvPr id="0" name=""/>
        <dsp:cNvSpPr/>
      </dsp:nvSpPr>
      <dsp:spPr>
        <a:xfrm>
          <a:off x="3877668" y="1584177"/>
          <a:ext cx="2531214" cy="2350178"/>
        </a:xfrm>
        <a:prstGeom prst="ellipse">
          <a:avLst/>
        </a:prstGeom>
        <a:solidFill>
          <a:srgbClr val="E7E2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2A0053B-5F78-49BA-A44D-09D6A0C50A7C}">
      <dsp:nvSpPr>
        <dsp:cNvPr id="0" name=""/>
        <dsp:cNvSpPr/>
      </dsp:nvSpPr>
      <dsp:spPr>
        <a:xfrm>
          <a:off x="4084198" y="2125717"/>
          <a:ext cx="1964652" cy="1274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0" rIns="6096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Несвязанная поддержка в области растениеводства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6 940,1 тыс. рублей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79,8%</a:t>
          </a:r>
        </a:p>
      </dsp:txBody>
      <dsp:txXfrm>
        <a:off x="4084198" y="2125717"/>
        <a:ext cx="1964652" cy="1274541"/>
      </dsp:txXfrm>
    </dsp:sp>
    <dsp:sp modelId="{6B39BA08-FE12-4771-BC5D-2ADF174DBB16}">
      <dsp:nvSpPr>
        <dsp:cNvPr id="0" name=""/>
        <dsp:cNvSpPr/>
      </dsp:nvSpPr>
      <dsp:spPr>
        <a:xfrm>
          <a:off x="5847694" y="3114778"/>
          <a:ext cx="2649249" cy="2429837"/>
        </a:xfrm>
        <a:prstGeom prst="ellipse">
          <a:avLst/>
        </a:prstGeom>
        <a:solidFill>
          <a:srgbClr val="E7E2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CAF9F3A-EAF0-429A-A49A-E15D165C15BD}">
      <dsp:nvSpPr>
        <dsp:cNvPr id="0" name=""/>
        <dsp:cNvSpPr/>
      </dsp:nvSpPr>
      <dsp:spPr>
        <a:xfrm>
          <a:off x="6533542" y="3549834"/>
          <a:ext cx="1469620" cy="16323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Возмещение затрат по наращиванию маточного поголовья овец и коз 3,6 тыс. рублей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0,04%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33542" y="3549834"/>
        <a:ext cx="1469620" cy="163238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5818F8-8014-465E-953B-BFDB966E8999}">
      <dsp:nvSpPr>
        <dsp:cNvPr id="0" name=""/>
        <dsp:cNvSpPr/>
      </dsp:nvSpPr>
      <dsp:spPr>
        <a:xfrm>
          <a:off x="75197" y="541039"/>
          <a:ext cx="2421354" cy="1543050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образования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878 042,8 тыс. руб.-96%</a:t>
          </a:r>
          <a:endParaRPr lang="ru-RU" sz="3600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1" kern="1200" dirty="0"/>
        </a:p>
      </dsp:txBody>
      <dsp:txXfrm>
        <a:off x="75197" y="541039"/>
        <a:ext cx="2421354" cy="1543050"/>
      </dsp:txXfrm>
    </dsp:sp>
    <dsp:sp modelId="{DE0542B2-D156-4973-9D70-319F47D43830}">
      <dsp:nvSpPr>
        <dsp:cNvPr id="0" name=""/>
        <dsp:cNvSpPr/>
      </dsp:nvSpPr>
      <dsp:spPr>
        <a:xfrm>
          <a:off x="2753727" y="541039"/>
          <a:ext cx="2571749" cy="1543050"/>
        </a:xfrm>
        <a:prstGeom prst="rect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Социальная поддержка граждан-</a:t>
          </a:r>
          <a:endParaRPr lang="en-US" sz="2000" b="1" i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32 446,8 тыс. руб.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753727" y="541039"/>
        <a:ext cx="2571749" cy="1543050"/>
      </dsp:txXfrm>
    </dsp:sp>
    <dsp:sp modelId="{FD34582B-D4DE-4E46-A644-7019FF0FD519}">
      <dsp:nvSpPr>
        <dsp:cNvPr id="0" name=""/>
        <dsp:cNvSpPr/>
      </dsp:nvSpPr>
      <dsp:spPr>
        <a:xfrm>
          <a:off x="5582652" y="541039"/>
          <a:ext cx="2571749" cy="1543050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Обеспечение общественного порядка и </a:t>
          </a:r>
          <a:r>
            <a:rPr lang="ru-RU" sz="2000" b="1" i="1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противодействие преступности–2090,6 </a:t>
          </a:r>
          <a:r>
            <a:rPr lang="ru-RU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582652" y="541039"/>
        <a:ext cx="2571749" cy="1543050"/>
      </dsp:txXfrm>
    </dsp:sp>
    <dsp:sp modelId="{6D7E7CE0-F194-4A97-8633-A463342F6F27}">
      <dsp:nvSpPr>
        <dsp:cNvPr id="0" name=""/>
        <dsp:cNvSpPr/>
      </dsp:nvSpPr>
      <dsp:spPr>
        <a:xfrm>
          <a:off x="0" y="2341265"/>
          <a:ext cx="2571749" cy="1543050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Пожарная безопасность</a:t>
          </a:r>
          <a:endParaRPr lang="en-US" sz="2000" b="1" i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1 028,1 </a:t>
          </a:r>
          <a:r>
            <a:rPr lang="ru-RU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2341265"/>
        <a:ext cx="2571749" cy="1543050"/>
      </dsp:txXfrm>
    </dsp:sp>
    <dsp:sp modelId="{A1EDE993-A76D-403D-8C35-E7DFD7712185}">
      <dsp:nvSpPr>
        <dsp:cNvPr id="0" name=""/>
        <dsp:cNvSpPr/>
      </dsp:nvSpPr>
      <dsp:spPr>
        <a:xfrm>
          <a:off x="2828924" y="2341265"/>
          <a:ext cx="2571749" cy="1543050"/>
        </a:xfrm>
        <a:prstGeom prst="rect">
          <a:avLst/>
        </a:prstGeom>
        <a:solidFill>
          <a:srgbClr val="FF00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Электронный муниципалитет 144,7 </a:t>
          </a:r>
          <a:r>
            <a:rPr lang="ru-RU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28924" y="2341265"/>
        <a:ext cx="2571749" cy="1543050"/>
      </dsp:txXfrm>
    </dsp:sp>
    <dsp:sp modelId="{CA7008E3-38B4-485A-AAAA-6D44F9E1E7E7}">
      <dsp:nvSpPr>
        <dsp:cNvPr id="0" name=""/>
        <dsp:cNvSpPr/>
      </dsp:nvSpPr>
      <dsp:spPr>
        <a:xfrm>
          <a:off x="5657850" y="2341265"/>
          <a:ext cx="2571749" cy="1543050"/>
        </a:xfrm>
        <a:prstGeom prst="rect">
          <a:avLst/>
        </a:prstGeom>
        <a:solidFill>
          <a:srgbClr val="6600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Молодежь Октябрьского района –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621,3 </a:t>
          </a:r>
          <a:r>
            <a:rPr lang="ru-RU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57850" y="2341265"/>
        <a:ext cx="2571749" cy="154305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BDE4B-EDBA-4FA7-9EE1-EEC8FE92584E}">
      <dsp:nvSpPr>
        <dsp:cNvPr id="0" name=""/>
        <dsp:cNvSpPr/>
      </dsp:nvSpPr>
      <dsp:spPr>
        <a:xfrm>
          <a:off x="2049694" y="0"/>
          <a:ext cx="2558817" cy="96582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kern="1200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77982" y="28288"/>
        <a:ext cx="2502241" cy="9092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EABC9-A6DC-4BF8-863E-A3EC7C9B32A8}">
      <dsp:nvSpPr>
        <dsp:cNvPr id="0" name=""/>
        <dsp:cNvSpPr/>
      </dsp:nvSpPr>
      <dsp:spPr>
        <a:xfrm>
          <a:off x="0" y="185867"/>
          <a:ext cx="2214037" cy="1640435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подпрограмма «Развитие дошкольного образования</a:t>
          </a: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452,5 </a:t>
          </a:r>
          <a:r>
            <a:rPr lang="ru-RU" sz="1800" b="1" i="0" kern="1200" baseline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млн.руб</a:t>
          </a: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kern="120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85867"/>
        <a:ext cx="2214037" cy="164043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05C3B-E320-4B84-BB8D-8B58DB2FA7DF}">
      <dsp:nvSpPr>
        <dsp:cNvPr id="0" name=""/>
        <dsp:cNvSpPr/>
      </dsp:nvSpPr>
      <dsp:spPr>
        <a:xfrm>
          <a:off x="72833" y="628"/>
          <a:ext cx="2498934" cy="2030696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подпрограмма «Обеспечение реализации муниципальной программы и   прочие мероприятия»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13,4 млн. руб.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2833" y="628"/>
        <a:ext cx="2498934" cy="203069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5EA98F-C427-49B6-8B61-6F1B196865AD}">
      <dsp:nvSpPr>
        <dsp:cNvPr id="0" name=""/>
        <dsp:cNvSpPr/>
      </dsp:nvSpPr>
      <dsp:spPr>
        <a:xfrm>
          <a:off x="575" y="15308"/>
          <a:ext cx="2356878" cy="157163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подпрограмма «Развитие общего и дополнительного образования»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412,1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млн.руб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75" y="15308"/>
        <a:ext cx="2356878" cy="157163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BDE4B-EDBA-4FA7-9EE1-EEC8FE92584E}">
      <dsp:nvSpPr>
        <dsp:cNvPr id="0" name=""/>
        <dsp:cNvSpPr/>
      </dsp:nvSpPr>
      <dsp:spPr>
        <a:xfrm>
          <a:off x="2049694" y="0"/>
          <a:ext cx="2558817" cy="96582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kern="1200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77982" y="28288"/>
        <a:ext cx="2502241" cy="90924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EABC9-A6DC-4BF8-863E-A3EC7C9B32A8}">
      <dsp:nvSpPr>
        <dsp:cNvPr id="0" name=""/>
        <dsp:cNvSpPr/>
      </dsp:nvSpPr>
      <dsp:spPr>
        <a:xfrm>
          <a:off x="0" y="185867"/>
          <a:ext cx="2214037" cy="1640435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«Чистка дымоходов</a:t>
          </a: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165,8 </a:t>
          </a:r>
          <a:r>
            <a:rPr lang="ru-RU" sz="1800" b="1" i="0" kern="1200" baseline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kern="120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85867"/>
        <a:ext cx="2214037" cy="164043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05C3B-E320-4B84-BB8D-8B58DB2FA7DF}">
      <dsp:nvSpPr>
        <dsp:cNvPr id="0" name=""/>
        <dsp:cNvSpPr/>
      </dsp:nvSpPr>
      <dsp:spPr>
        <a:xfrm>
          <a:off x="72833" y="628"/>
          <a:ext cx="2498934" cy="2030696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«Зарядка и приобретение огнетушителей»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142,4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2833" y="628"/>
        <a:ext cx="2498934" cy="203069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5EA98F-C427-49B6-8B61-6F1B196865AD}">
      <dsp:nvSpPr>
        <dsp:cNvPr id="0" name=""/>
        <dsp:cNvSpPr/>
      </dsp:nvSpPr>
      <dsp:spPr>
        <a:xfrm>
          <a:off x="575" y="15308"/>
          <a:ext cx="2356878" cy="157163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«Замеры сопротивления»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719,9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75" y="15308"/>
        <a:ext cx="2356878" cy="1571637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BDE4B-EDBA-4FA7-9EE1-EEC8FE92584E}">
      <dsp:nvSpPr>
        <dsp:cNvPr id="0" name=""/>
        <dsp:cNvSpPr/>
      </dsp:nvSpPr>
      <dsp:spPr>
        <a:xfrm>
          <a:off x="2049694" y="0"/>
          <a:ext cx="2558817" cy="96582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kern="1200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77982" y="28288"/>
        <a:ext cx="2502241" cy="90924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EABC9-A6DC-4BF8-863E-A3EC7C9B32A8}">
      <dsp:nvSpPr>
        <dsp:cNvPr id="0" name=""/>
        <dsp:cNvSpPr/>
      </dsp:nvSpPr>
      <dsp:spPr>
        <a:xfrm>
          <a:off x="0" y="185867"/>
          <a:ext cx="2214037" cy="1640435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«Обеспечение оздоровления и отдыха детей</a:t>
          </a: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2309,2 </a:t>
          </a:r>
          <a:r>
            <a:rPr lang="ru-RU" sz="1800" b="1" kern="1200" dirty="0" err="1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kern="120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85867"/>
        <a:ext cx="2214037" cy="164043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5EA98F-C427-49B6-8B61-6F1B196865AD}">
      <dsp:nvSpPr>
        <dsp:cNvPr id="0" name=""/>
        <dsp:cNvSpPr/>
      </dsp:nvSpPr>
      <dsp:spPr>
        <a:xfrm>
          <a:off x="575" y="15308"/>
          <a:ext cx="2356878" cy="157163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«Социальная поддержка семей с детьми»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30137,6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75" y="15308"/>
        <a:ext cx="2356878" cy="1571637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BDE4B-EDBA-4FA7-9EE1-EEC8FE92584E}">
      <dsp:nvSpPr>
        <dsp:cNvPr id="0" name=""/>
        <dsp:cNvSpPr/>
      </dsp:nvSpPr>
      <dsp:spPr>
        <a:xfrm>
          <a:off x="2049694" y="0"/>
          <a:ext cx="2558817" cy="96582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kern="1200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77982" y="28288"/>
        <a:ext cx="2502241" cy="90924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EABC9-A6DC-4BF8-863E-A3EC7C9B32A8}">
      <dsp:nvSpPr>
        <dsp:cNvPr id="0" name=""/>
        <dsp:cNvSpPr/>
      </dsp:nvSpPr>
      <dsp:spPr>
        <a:xfrm>
          <a:off x="0" y="125817"/>
          <a:ext cx="1800192" cy="2034422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«Обслуживание кнопок тревожной сигнализации</a:t>
          </a: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1530,6 </a:t>
          </a:r>
          <a:r>
            <a:rPr lang="ru-RU" sz="1800" b="1" i="0" kern="1200" baseline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1800" b="1" i="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i="0" kern="1200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25817"/>
        <a:ext cx="1800192" cy="2034422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05C3B-E320-4B84-BB8D-8B58DB2FA7DF}">
      <dsp:nvSpPr>
        <dsp:cNvPr id="0" name=""/>
        <dsp:cNvSpPr/>
      </dsp:nvSpPr>
      <dsp:spPr>
        <a:xfrm>
          <a:off x="0" y="0"/>
          <a:ext cx="1975986" cy="1940019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«Профилактика правонарушений»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180,0 тыс. руб.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975986" cy="1940019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5EA98F-C427-49B6-8B61-6F1B196865AD}">
      <dsp:nvSpPr>
        <dsp:cNvPr id="0" name=""/>
        <dsp:cNvSpPr/>
      </dsp:nvSpPr>
      <dsp:spPr>
        <a:xfrm>
          <a:off x="492" y="48004"/>
          <a:ext cx="2015731" cy="1968220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«Противодействие наркотикам»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259,0 тыс. руб.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2" y="48004"/>
        <a:ext cx="2015731" cy="196822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05C3B-E320-4B84-BB8D-8B58DB2FA7DF}">
      <dsp:nvSpPr>
        <dsp:cNvPr id="0" name=""/>
        <dsp:cNvSpPr/>
      </dsp:nvSpPr>
      <dsp:spPr>
        <a:xfrm>
          <a:off x="1688" y="2798"/>
          <a:ext cx="1726503" cy="1971579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«Развитие казачества»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121,0 тыс. руб.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88" y="2798"/>
        <a:ext cx="1726503" cy="1971579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BDE4B-EDBA-4FA7-9EE1-EEC8FE92584E}">
      <dsp:nvSpPr>
        <dsp:cNvPr id="0" name=""/>
        <dsp:cNvSpPr/>
      </dsp:nvSpPr>
      <dsp:spPr>
        <a:xfrm>
          <a:off x="2049694" y="0"/>
          <a:ext cx="2558817" cy="96582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ПРОГРАММЫ</a:t>
          </a:r>
          <a:endParaRPr lang="ru-RU" sz="2000" b="1" kern="1200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77982" y="28288"/>
        <a:ext cx="2502241" cy="90924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BDE4B-EDBA-4FA7-9EE1-EEC8FE92584E}">
      <dsp:nvSpPr>
        <dsp:cNvPr id="0" name=""/>
        <dsp:cNvSpPr/>
      </dsp:nvSpPr>
      <dsp:spPr>
        <a:xfrm>
          <a:off x="4493" y="0"/>
          <a:ext cx="4604018" cy="965819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chilly" dir="t"/>
        </a:scene3d>
        <a:sp3d extrusionH="63500" prstMaterial="dkEdge">
          <a:bevelT w="8200" h="38100"/>
          <a:extrusionClr>
            <a:srgbClr val="80AAC6"/>
          </a:extrusion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Дополнительные платные услуги на 2015г.</a:t>
          </a:r>
          <a:endParaRPr lang="ru-RU" sz="2000" b="1" kern="1200" baseline="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2781" y="28288"/>
        <a:ext cx="4547442" cy="909243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5818F8-8014-465E-953B-BFDB966E8999}">
      <dsp:nvSpPr>
        <dsp:cNvPr id="0" name=""/>
        <dsp:cNvSpPr/>
      </dsp:nvSpPr>
      <dsp:spPr>
        <a:xfrm>
          <a:off x="0" y="541039"/>
          <a:ext cx="2571749" cy="1543050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культуры (38 441,7 тыс. руб.-97,2%)</a:t>
          </a:r>
          <a:endParaRPr lang="ru-RU" sz="3600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1" kern="1200" dirty="0"/>
        </a:p>
      </dsp:txBody>
      <dsp:txXfrm>
        <a:off x="0" y="541039"/>
        <a:ext cx="2571749" cy="1543050"/>
      </dsp:txXfrm>
    </dsp:sp>
    <dsp:sp modelId="{DE0542B2-D156-4973-9D70-319F47D43830}">
      <dsp:nvSpPr>
        <dsp:cNvPr id="0" name=""/>
        <dsp:cNvSpPr/>
      </dsp:nvSpPr>
      <dsp:spPr>
        <a:xfrm>
          <a:off x="2769543" y="576067"/>
          <a:ext cx="2571749" cy="1543050"/>
        </a:xfrm>
        <a:prstGeom prst="rect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2014 год-</a:t>
          </a:r>
          <a:endParaRPr lang="en-US" sz="2000" b="1" i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39 547,9 тыс. руб.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769543" y="576067"/>
        <a:ext cx="2571749" cy="1543050"/>
      </dsp:txXfrm>
    </dsp:sp>
    <dsp:sp modelId="{FD34582B-D4DE-4E46-A644-7019FF0FD519}">
      <dsp:nvSpPr>
        <dsp:cNvPr id="0" name=""/>
        <dsp:cNvSpPr/>
      </dsp:nvSpPr>
      <dsp:spPr>
        <a:xfrm>
          <a:off x="5657849" y="541039"/>
          <a:ext cx="2571749" cy="1543050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физической культуры и спорта –(816,6 тыс.руб.-2%)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57849" y="541039"/>
        <a:ext cx="2571749" cy="1543050"/>
      </dsp:txXfrm>
    </dsp:sp>
    <dsp:sp modelId="{6D7E7CE0-F194-4A97-8633-A463342F6F27}">
      <dsp:nvSpPr>
        <dsp:cNvPr id="0" name=""/>
        <dsp:cNvSpPr/>
      </dsp:nvSpPr>
      <dsp:spPr>
        <a:xfrm>
          <a:off x="1414462" y="2341265"/>
          <a:ext cx="2571749" cy="1543050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Профилактика терроризма и экстремизма </a:t>
          </a:r>
          <a:endParaRPr lang="en-US" sz="2000" b="1" i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(18,9 тыс.руб.-0,05%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14462" y="2341265"/>
        <a:ext cx="2571749" cy="1543050"/>
      </dsp:txXfrm>
    </dsp:sp>
    <dsp:sp modelId="{A1EDE993-A76D-403D-8C35-E7DFD7712185}">
      <dsp:nvSpPr>
        <dsp:cNvPr id="0" name=""/>
        <dsp:cNvSpPr/>
      </dsp:nvSpPr>
      <dsp:spPr>
        <a:xfrm>
          <a:off x="4243387" y="2341265"/>
          <a:ext cx="2571749" cy="1543050"/>
        </a:xfrm>
        <a:prstGeom prst="rect">
          <a:avLst/>
        </a:prstGeom>
        <a:solidFill>
          <a:srgbClr val="FF00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Электронный муниципалитет (270,7 </a:t>
          </a:r>
          <a:r>
            <a:rPr lang="ru-RU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тыс.руб</a:t>
          </a:r>
          <a:r>
            <a:rPr lang="ru-RU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.- 0,7%)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243387" y="2341265"/>
        <a:ext cx="2571749" cy="1543050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C09AA-C921-4E6A-83DC-709E72FB8C8C}">
      <dsp:nvSpPr>
        <dsp:cNvPr id="0" name=""/>
        <dsp:cNvSpPr/>
      </dsp:nvSpPr>
      <dsp:spPr>
        <a:xfrm>
          <a:off x="0" y="555384"/>
          <a:ext cx="8280919" cy="907200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9F272094-9CD0-4509-9786-0A048F61615B}">
      <dsp:nvSpPr>
        <dsp:cNvPr id="0" name=""/>
        <dsp:cNvSpPr/>
      </dsp:nvSpPr>
      <dsp:spPr>
        <a:xfrm>
          <a:off x="414046" y="24023"/>
          <a:ext cx="5796644" cy="1062720"/>
        </a:xfrm>
        <a:prstGeom prst="roundRect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2015 год – 38 441,7 тыс. руб.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5924" y="75901"/>
        <a:ext cx="5692888" cy="958964"/>
      </dsp:txXfrm>
    </dsp:sp>
    <dsp:sp modelId="{2A6F14EC-B57D-4FEB-8B30-6DA36B739F78}">
      <dsp:nvSpPr>
        <dsp:cNvPr id="0" name=""/>
        <dsp:cNvSpPr/>
      </dsp:nvSpPr>
      <dsp:spPr>
        <a:xfrm>
          <a:off x="0" y="2188344"/>
          <a:ext cx="8280919" cy="907200"/>
        </a:xfrm>
        <a:prstGeom prst="rect">
          <a:avLst/>
        </a:prstGeom>
        <a:solidFill>
          <a:schemeClr val="accent2">
            <a:lumMod val="40000"/>
            <a:lumOff val="60000"/>
            <a:alpha val="9000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D4153E-80F4-4D5D-8D93-65FBF320E68B}">
      <dsp:nvSpPr>
        <dsp:cNvPr id="0" name=""/>
        <dsp:cNvSpPr/>
      </dsp:nvSpPr>
      <dsp:spPr>
        <a:xfrm>
          <a:off x="414046" y="1656984"/>
          <a:ext cx="5796644" cy="106272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2016 год – 43 436,8  тыс. руб.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5924" y="1708862"/>
        <a:ext cx="5692888" cy="958964"/>
      </dsp:txXfrm>
    </dsp:sp>
    <dsp:sp modelId="{A1BA0556-30B7-48E4-B9C4-0BDF490D9301}">
      <dsp:nvSpPr>
        <dsp:cNvPr id="0" name=""/>
        <dsp:cNvSpPr/>
      </dsp:nvSpPr>
      <dsp:spPr>
        <a:xfrm>
          <a:off x="0" y="3821304"/>
          <a:ext cx="8280919" cy="9072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55C4D6-10E8-481A-B4E8-C1716764BF48}">
      <dsp:nvSpPr>
        <dsp:cNvPr id="0" name=""/>
        <dsp:cNvSpPr/>
      </dsp:nvSpPr>
      <dsp:spPr>
        <a:xfrm>
          <a:off x="414046" y="3289944"/>
          <a:ext cx="5796644" cy="1062720"/>
        </a:xfrm>
        <a:prstGeom prst="roundRect">
          <a:avLst/>
        </a:prstGeom>
        <a:solidFill>
          <a:srgbClr val="00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2017 год – 50 024,0  тыс.  руб.</a:t>
          </a:r>
        </a:p>
      </dsp:txBody>
      <dsp:txXfrm>
        <a:off x="465924" y="3341822"/>
        <a:ext cx="5692888" cy="958964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3AC068-5AB8-46AC-BDF9-05D7337E8921}">
      <dsp:nvSpPr>
        <dsp:cNvPr id="0" name=""/>
        <dsp:cNvSpPr/>
      </dsp:nvSpPr>
      <dsp:spPr>
        <a:xfrm>
          <a:off x="5" y="0"/>
          <a:ext cx="8636546" cy="2379300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Расходы на финансовое обеспечение выполнения муниципального задания МУК РДК составят:   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2015 году -12 945,9 тыс. руб., 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2016 году -13 480,4тыс. руб.,   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2017 году -14 753,6тыс. руб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" y="0"/>
        <a:ext cx="8636546" cy="2379300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B74F64-D262-4BF8-9629-14F9702B82C9}">
      <dsp:nvSpPr>
        <dsp:cNvPr id="0" name=""/>
        <dsp:cNvSpPr/>
      </dsp:nvSpPr>
      <dsp:spPr>
        <a:xfrm>
          <a:off x="0" y="2023"/>
          <a:ext cx="8352928" cy="2069678"/>
        </a:xfrm>
        <a:prstGeom prst="round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 dirty="0" smtClean="0">
            <a:effectLst/>
            <a:latin typeface="Times New Roman" pitchFamily="18" charset="0"/>
            <a:cs typeface="Times New Roman" pitchFamily="18" charset="0"/>
          </a:endParaRP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effectLst/>
              <a:latin typeface="Times New Roman" pitchFamily="18" charset="0"/>
              <a:cs typeface="Times New Roman" pitchFamily="18" charset="0"/>
            </a:rPr>
            <a:t>Расходы на финансовое обеспечение выполнения муниципального задания МУК МЦБ составят:   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effectLst/>
              <a:latin typeface="Times New Roman" pitchFamily="18" charset="0"/>
              <a:cs typeface="Times New Roman" pitchFamily="18" charset="0"/>
            </a:rPr>
            <a:t>в 2015 году -5 519,6тыс. руб., 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effectLst/>
              <a:latin typeface="Times New Roman" pitchFamily="18" charset="0"/>
              <a:cs typeface="Times New Roman" pitchFamily="18" charset="0"/>
            </a:rPr>
            <a:t>в 2016 году -6 325,9тыс. руб.,   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effectLst/>
              <a:latin typeface="Times New Roman" pitchFamily="18" charset="0"/>
              <a:cs typeface="Times New Roman" pitchFamily="18" charset="0"/>
            </a:rPr>
            <a:t>в 2017 году -6 844,4тыс. руб. 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1033" y="103056"/>
        <a:ext cx="8150862" cy="1867612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D547E-D176-40E9-B638-3F3C01804749}">
      <dsp:nvSpPr>
        <dsp:cNvPr id="0" name=""/>
        <dsp:cNvSpPr/>
      </dsp:nvSpPr>
      <dsp:spPr>
        <a:xfrm>
          <a:off x="0" y="7941"/>
          <a:ext cx="8229599" cy="1010880"/>
        </a:xfrm>
        <a:prstGeom prst="roundRect">
          <a:avLst/>
        </a:prstGeom>
        <a:solidFill>
          <a:srgbClr val="00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Расходы на финансовое обеспечение выполнения муниципального задания ДШИ составят: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347" y="57288"/>
        <a:ext cx="8130905" cy="912186"/>
      </dsp:txXfrm>
    </dsp:sp>
    <dsp:sp modelId="{E2D45FC6-5FD1-47FF-9BB8-F32F23C9790F}">
      <dsp:nvSpPr>
        <dsp:cNvPr id="0" name=""/>
        <dsp:cNvSpPr/>
      </dsp:nvSpPr>
      <dsp:spPr>
        <a:xfrm>
          <a:off x="1522517" y="1174341"/>
          <a:ext cx="5184565" cy="101088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2015 году -15 417,0 тыс. руб.,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71864" y="1223688"/>
        <a:ext cx="5085871" cy="912186"/>
      </dsp:txXfrm>
    </dsp:sp>
    <dsp:sp modelId="{70163EC0-A333-4AB3-9125-16EC5C0DA361}">
      <dsp:nvSpPr>
        <dsp:cNvPr id="0" name=""/>
        <dsp:cNvSpPr/>
      </dsp:nvSpPr>
      <dsp:spPr>
        <a:xfrm>
          <a:off x="1450508" y="2340741"/>
          <a:ext cx="5328583" cy="1010880"/>
        </a:xfrm>
        <a:prstGeom prst="roundRect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2016 году -18 770,1 тыс. руб., 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99855" y="2390088"/>
        <a:ext cx="5229889" cy="912186"/>
      </dsp:txXfrm>
    </dsp:sp>
    <dsp:sp modelId="{855A52AA-1305-4830-8020-CF98E0C71BD3}">
      <dsp:nvSpPr>
        <dsp:cNvPr id="0" name=""/>
        <dsp:cNvSpPr/>
      </dsp:nvSpPr>
      <dsp:spPr>
        <a:xfrm>
          <a:off x="1522517" y="3507141"/>
          <a:ext cx="5184565" cy="1010880"/>
        </a:xfrm>
        <a:prstGeom prst="roundRect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2017 году -23 090,9 тыс. руб.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71864" y="3556488"/>
        <a:ext cx="5085871" cy="912186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367C60-2E4D-4A88-A8AB-6EF965413B3E}">
      <dsp:nvSpPr>
        <dsp:cNvPr id="0" name=""/>
        <dsp:cNvSpPr/>
      </dsp:nvSpPr>
      <dsp:spPr>
        <a:xfrm>
          <a:off x="1184210" y="1255"/>
          <a:ext cx="3447752" cy="1379100"/>
        </a:xfrm>
        <a:prstGeom prst="chevron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2015 год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73760" y="1255"/>
        <a:ext cx="2068652" cy="1379100"/>
      </dsp:txXfrm>
    </dsp:sp>
    <dsp:sp modelId="{FC81042F-97A8-4792-BBDC-5113B8C3D787}">
      <dsp:nvSpPr>
        <dsp:cNvPr id="0" name=""/>
        <dsp:cNvSpPr/>
      </dsp:nvSpPr>
      <dsp:spPr>
        <a:xfrm>
          <a:off x="4183755" y="118479"/>
          <a:ext cx="2861634" cy="1144653"/>
        </a:xfrm>
        <a:prstGeom prst="chevron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270,7 тыс. руб.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56082" y="118479"/>
        <a:ext cx="1716981" cy="1144653"/>
      </dsp:txXfrm>
    </dsp:sp>
    <dsp:sp modelId="{9AA0760A-CCDE-4840-9920-7ADC429B1BC3}">
      <dsp:nvSpPr>
        <dsp:cNvPr id="0" name=""/>
        <dsp:cNvSpPr/>
      </dsp:nvSpPr>
      <dsp:spPr>
        <a:xfrm>
          <a:off x="1184210" y="1573431"/>
          <a:ext cx="3447752" cy="1379100"/>
        </a:xfrm>
        <a:prstGeom prst="chevron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2016 год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73760" y="1573431"/>
        <a:ext cx="2068652" cy="1379100"/>
      </dsp:txXfrm>
    </dsp:sp>
    <dsp:sp modelId="{18EA1E05-5584-4F88-A379-62592EF9D278}">
      <dsp:nvSpPr>
        <dsp:cNvPr id="0" name=""/>
        <dsp:cNvSpPr/>
      </dsp:nvSpPr>
      <dsp:spPr>
        <a:xfrm>
          <a:off x="4183755" y="1690654"/>
          <a:ext cx="2861634" cy="1144653"/>
        </a:xfrm>
        <a:prstGeom prst="chevron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280,8 тыс. руб.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56082" y="1690654"/>
        <a:ext cx="1716981" cy="1144653"/>
      </dsp:txXfrm>
    </dsp:sp>
    <dsp:sp modelId="{AFCA45EB-5E71-45BB-B403-0B0D208C80C0}">
      <dsp:nvSpPr>
        <dsp:cNvPr id="0" name=""/>
        <dsp:cNvSpPr/>
      </dsp:nvSpPr>
      <dsp:spPr>
        <a:xfrm>
          <a:off x="1192444" y="3135111"/>
          <a:ext cx="3447752" cy="1379100"/>
        </a:xfrm>
        <a:prstGeom prst="chevron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2017 год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81994" y="3135111"/>
        <a:ext cx="2068652" cy="1379100"/>
      </dsp:txXfrm>
    </dsp:sp>
    <dsp:sp modelId="{EE8ABBA1-51C1-4516-B1F5-C0AF56C0183A}">
      <dsp:nvSpPr>
        <dsp:cNvPr id="0" name=""/>
        <dsp:cNvSpPr/>
      </dsp:nvSpPr>
      <dsp:spPr>
        <a:xfrm>
          <a:off x="4183755" y="3262829"/>
          <a:ext cx="2861634" cy="1144653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289,6 тыс. руб.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56082" y="3262829"/>
        <a:ext cx="1716981" cy="1144653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F63A27-5CF4-4253-AE30-0EF0F3CC244B}">
      <dsp:nvSpPr>
        <dsp:cNvPr id="0" name=""/>
        <dsp:cNvSpPr/>
      </dsp:nvSpPr>
      <dsp:spPr>
        <a:xfrm>
          <a:off x="0" y="543261"/>
          <a:ext cx="8229599" cy="856800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</dsp:sp>
    <dsp:sp modelId="{D7F583E3-0DB5-49AD-A16C-3E86024769BF}">
      <dsp:nvSpPr>
        <dsp:cNvPr id="0" name=""/>
        <dsp:cNvSpPr/>
      </dsp:nvSpPr>
      <dsp:spPr>
        <a:xfrm>
          <a:off x="442390" y="0"/>
          <a:ext cx="5760720" cy="100368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2015 год -18,9 тыс. руб.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1386" y="48996"/>
        <a:ext cx="5662728" cy="905688"/>
      </dsp:txXfrm>
    </dsp:sp>
    <dsp:sp modelId="{D86A6CB0-9D73-4D34-B78A-A05AA6936D4B}">
      <dsp:nvSpPr>
        <dsp:cNvPr id="0" name=""/>
        <dsp:cNvSpPr/>
      </dsp:nvSpPr>
      <dsp:spPr>
        <a:xfrm>
          <a:off x="0" y="2085501"/>
          <a:ext cx="8229599" cy="856800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5FEB4578-7BEE-46F3-8EC2-A697F57F4356}">
      <dsp:nvSpPr>
        <dsp:cNvPr id="0" name=""/>
        <dsp:cNvSpPr/>
      </dsp:nvSpPr>
      <dsp:spPr>
        <a:xfrm>
          <a:off x="411480" y="1583661"/>
          <a:ext cx="5760720" cy="1003680"/>
        </a:xfrm>
        <a:prstGeom prst="round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2016 год -18,9 тыс. руб.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0476" y="1632657"/>
        <a:ext cx="5662728" cy="905688"/>
      </dsp:txXfrm>
    </dsp:sp>
    <dsp:sp modelId="{582F038E-A05F-4AE9-89C5-B37011135959}">
      <dsp:nvSpPr>
        <dsp:cNvPr id="0" name=""/>
        <dsp:cNvSpPr/>
      </dsp:nvSpPr>
      <dsp:spPr>
        <a:xfrm>
          <a:off x="0" y="3629001"/>
          <a:ext cx="8229599" cy="856800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</dsp:sp>
    <dsp:sp modelId="{48FDBFCB-FA01-403A-8A24-1FC12F1D3F67}">
      <dsp:nvSpPr>
        <dsp:cNvPr id="0" name=""/>
        <dsp:cNvSpPr/>
      </dsp:nvSpPr>
      <dsp:spPr>
        <a:xfrm>
          <a:off x="442390" y="3124948"/>
          <a:ext cx="5760720" cy="1003680"/>
        </a:xfrm>
        <a:prstGeom prst="round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2017 год -18,9 тыс. руб.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1386" y="3173944"/>
        <a:ext cx="566272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0.29699</cdr:x>
      <cdr:y>0.23435</cdr:y>
    </cdr:from>
    <cdr:to>
      <cdr:x>0.3961</cdr:x>
      <cdr:y>0.29856</cdr:y>
    </cdr:to>
    <cdr:cxnSp macro="">
      <cdr:nvCxnSpPr>
        <cdr:cNvPr id="5" name="Прямая со стрелкой 4"/>
        <cdr:cNvCxnSpPr/>
      </cdr:nvCxnSpPr>
      <cdr:spPr bwMode="auto">
        <a:xfrm xmlns:a="http://schemas.openxmlformats.org/drawingml/2006/main" flipV="1">
          <a:off x="2633637" y="1230586"/>
          <a:ext cx="878843" cy="337156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none" w="med" len="med"/>
          <a:tailEnd type="arrow"/>
        </a:ln>
        <a:extLst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1">
          <a:schemeClr val="accent6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0.45937</cdr:x>
      <cdr:y>0.21131</cdr:y>
    </cdr:from>
    <cdr:to>
      <cdr:x>0.55397</cdr:x>
      <cdr:y>0.29856</cdr:y>
    </cdr:to>
    <cdr:cxnSp macro="">
      <cdr:nvCxnSpPr>
        <cdr:cNvPr id="6" name="Прямая со стрелкой 5"/>
        <cdr:cNvCxnSpPr/>
      </cdr:nvCxnSpPr>
      <cdr:spPr bwMode="auto">
        <a:xfrm xmlns:a="http://schemas.openxmlformats.org/drawingml/2006/main">
          <a:off x="4073514" y="1109602"/>
          <a:ext cx="838907" cy="458140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none" w="med" len="med"/>
          <a:tailEnd type="arrow"/>
        </a:ln>
        <a:extLst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1">
          <a:schemeClr val="accent6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0.61421</cdr:x>
      <cdr:y>0.29856</cdr:y>
    </cdr:from>
    <cdr:to>
      <cdr:x>0.70584</cdr:x>
      <cdr:y>0.32239</cdr:y>
    </cdr:to>
    <cdr:cxnSp macro="">
      <cdr:nvCxnSpPr>
        <cdr:cNvPr id="8" name="Прямая со стрелкой 7"/>
        <cdr:cNvCxnSpPr/>
      </cdr:nvCxnSpPr>
      <cdr:spPr bwMode="auto">
        <a:xfrm xmlns:a="http://schemas.openxmlformats.org/drawingml/2006/main" flipV="1">
          <a:off x="5446613" y="1567744"/>
          <a:ext cx="812544" cy="125157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none" w="med" len="med"/>
          <a:tailEnd type="arrow"/>
        </a:ln>
        <a:extLst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1">
          <a:schemeClr val="accent6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0.29699</cdr:x>
      <cdr:y>0.15596</cdr:y>
    </cdr:from>
    <cdr:to>
      <cdr:x>0.39727</cdr:x>
      <cdr:y>0.20363</cdr:y>
    </cdr:to>
    <cdr:cxnSp macro="">
      <cdr:nvCxnSpPr>
        <cdr:cNvPr id="15" name="Прямая со стрелкой 14"/>
        <cdr:cNvCxnSpPr/>
      </cdr:nvCxnSpPr>
      <cdr:spPr bwMode="auto">
        <a:xfrm xmlns:a="http://schemas.openxmlformats.org/drawingml/2006/main" flipV="1">
          <a:off x="2633637" y="818962"/>
          <a:ext cx="889223" cy="25033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accent1">
              <a:lumMod val="75000"/>
            </a:schemeClr>
          </a:solidFill>
          <a:headEnd type="none" w="med" len="med"/>
          <a:tailEnd type="arrow"/>
        </a:ln>
        <a:extLst xmlns:a="http://schemas.openxmlformats.org/drawingml/2006/main"/>
      </cdr:spPr>
      <cdr:style>
        <a:lnRef xmlns:a="http://schemas.openxmlformats.org/drawingml/2006/main" idx="2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1">
          <a:schemeClr val="accent5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0.45986</cdr:x>
      <cdr:y>0.12693</cdr:y>
    </cdr:from>
    <cdr:to>
      <cdr:x>0.55757</cdr:x>
      <cdr:y>0.20363</cdr:y>
    </cdr:to>
    <cdr:cxnSp macro="">
      <cdr:nvCxnSpPr>
        <cdr:cNvPr id="17" name="Прямая со стрелкой 16"/>
        <cdr:cNvCxnSpPr/>
      </cdr:nvCxnSpPr>
      <cdr:spPr bwMode="auto">
        <a:xfrm xmlns:a="http://schemas.openxmlformats.org/drawingml/2006/main">
          <a:off x="4077859" y="666501"/>
          <a:ext cx="866460" cy="40279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accent1">
              <a:lumMod val="75000"/>
            </a:schemeClr>
          </a:solidFill>
          <a:headEnd type="none" w="med" len="med"/>
          <a:tailEnd type="arrow"/>
        </a:ln>
        <a:extLst xmlns:a="http://schemas.openxmlformats.org/drawingml/2006/main"/>
      </cdr:spPr>
      <cdr:style>
        <a:lnRef xmlns:a="http://schemas.openxmlformats.org/drawingml/2006/main" idx="2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1">
          <a:schemeClr val="accent5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0.61368</cdr:x>
      <cdr:y>0.22386</cdr:y>
    </cdr:from>
    <cdr:to>
      <cdr:x>0.70584</cdr:x>
      <cdr:y>0.2595</cdr:y>
    </cdr:to>
    <cdr:cxnSp macro="">
      <cdr:nvCxnSpPr>
        <cdr:cNvPr id="21" name="Прямая со стрелкой 20"/>
        <cdr:cNvCxnSpPr/>
      </cdr:nvCxnSpPr>
      <cdr:spPr bwMode="auto">
        <a:xfrm xmlns:a="http://schemas.openxmlformats.org/drawingml/2006/main" flipV="1">
          <a:off x="5441949" y="1175512"/>
          <a:ext cx="817209" cy="187154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accent1">
              <a:lumMod val="75000"/>
            </a:schemeClr>
          </a:solidFill>
          <a:headEnd type="none" w="med" len="med"/>
          <a:tailEnd type="arrow"/>
        </a:ln>
        <a:extLst xmlns:a="http://schemas.openxmlformats.org/drawingml/2006/main"/>
      </cdr:spPr>
      <cdr:style>
        <a:lnRef xmlns:a="http://schemas.openxmlformats.org/drawingml/2006/main" idx="2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1">
          <a:schemeClr val="accent5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0.25786</cdr:x>
      <cdr:y>0.31728</cdr:y>
    </cdr:from>
    <cdr:to>
      <cdr:x>0.40167</cdr:x>
      <cdr:y>0.33533</cdr:y>
    </cdr:to>
    <cdr:sp macro="" textlink="">
      <cdr:nvSpPr>
        <cdr:cNvPr id="2" name="Стрелка вправо 1"/>
        <cdr:cNvSpPr/>
      </cdr:nvSpPr>
      <cdr:spPr bwMode="auto">
        <a:xfrm xmlns:a="http://schemas.openxmlformats.org/drawingml/2006/main" rot="20559665">
          <a:off x="2119878" y="1547726"/>
          <a:ext cx="1182238" cy="88040"/>
        </a:xfrm>
        <a:prstGeom xmlns:a="http://schemas.openxmlformats.org/drawingml/2006/main" prst="rightArrow">
          <a:avLst/>
        </a:prstGeom>
        <a:gradFill xmlns:a="http://schemas.openxmlformats.org/drawingml/2006/main" flip="none" rotWithShape="1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t="100000" r="100000"/>
          </a:path>
          <a:tileRect l="-100000" b="-100000"/>
        </a:gradFill>
        <a:ln xmlns:a="http://schemas.openxmlformats.org/drawingml/2006/main"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vertOverflow="clip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0.7822</cdr:x>
      <cdr:y>0.02992</cdr:y>
    </cdr:from>
    <cdr:to>
      <cdr:x>0.94687</cdr:x>
      <cdr:y>0.1399</cdr:y>
    </cdr:to>
    <cdr:sp macro="" textlink="">
      <cdr:nvSpPr>
        <cdr:cNvPr id="3" name="Прямоугольник 2"/>
        <cdr:cNvSpPr/>
      </cdr:nvSpPr>
      <cdr:spPr bwMode="auto">
        <a:xfrm xmlns:a="http://schemas.openxmlformats.org/drawingml/2006/main">
          <a:off x="6840760" y="146992"/>
          <a:ext cx="1440160" cy="50405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ap="flat" cmpd="sng" algn="ctr">
          <a:solidFill>
            <a:srgbClr val="FFFFFF">
              <a:alpha val="0"/>
            </a:srgbClr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en-GB"/>
          </a:defPPr>
          <a:lvl1pPr algn="l" defTabSz="449263" rtl="0" fontAlgn="base" hangingPunct="0">
            <a:lnSpc>
              <a:spcPct val="93000"/>
            </a:lnSpc>
            <a:spcBef>
              <a:spcPct val="0"/>
            </a:spcBef>
            <a:spcAft>
              <a:spcPct val="0"/>
            </a:spcAft>
            <a:buClr>
              <a:srgbClr val="000000"/>
            </a:buClr>
            <a:buSzPct val="100000"/>
            <a:buFont typeface="Times New Roman" pitchFamily="16" charset="0"/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1pPr>
          <a:lvl2pPr marL="742950" indent="-285750" algn="l" defTabSz="449263" rtl="0" fontAlgn="base" hangingPunct="0">
            <a:lnSpc>
              <a:spcPct val="93000"/>
            </a:lnSpc>
            <a:spcBef>
              <a:spcPct val="0"/>
            </a:spcBef>
            <a:spcAft>
              <a:spcPct val="0"/>
            </a:spcAft>
            <a:buClr>
              <a:srgbClr val="000000"/>
            </a:buClr>
            <a:buSzPct val="100000"/>
            <a:buFont typeface="Times New Roman" pitchFamily="16" charset="0"/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2pPr>
          <a:lvl3pPr marL="1143000" indent="-228600" algn="l" defTabSz="449263" rtl="0" fontAlgn="base" hangingPunct="0">
            <a:lnSpc>
              <a:spcPct val="93000"/>
            </a:lnSpc>
            <a:spcBef>
              <a:spcPct val="0"/>
            </a:spcBef>
            <a:spcAft>
              <a:spcPct val="0"/>
            </a:spcAft>
            <a:buClr>
              <a:srgbClr val="000000"/>
            </a:buClr>
            <a:buSzPct val="100000"/>
            <a:buFont typeface="Times New Roman" pitchFamily="16" charset="0"/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3pPr>
          <a:lvl4pPr marL="1600200" indent="-228600" algn="l" defTabSz="449263" rtl="0" fontAlgn="base" hangingPunct="0">
            <a:lnSpc>
              <a:spcPct val="93000"/>
            </a:lnSpc>
            <a:spcBef>
              <a:spcPct val="0"/>
            </a:spcBef>
            <a:spcAft>
              <a:spcPct val="0"/>
            </a:spcAft>
            <a:buClr>
              <a:srgbClr val="000000"/>
            </a:buClr>
            <a:buSzPct val="100000"/>
            <a:buFont typeface="Times New Roman" pitchFamily="16" charset="0"/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4pPr>
          <a:lvl5pPr marL="2057400" indent="-228600" algn="l" defTabSz="449263" rtl="0" fontAlgn="base" hangingPunct="0">
            <a:lnSpc>
              <a:spcPct val="93000"/>
            </a:lnSpc>
            <a:spcBef>
              <a:spcPct val="0"/>
            </a:spcBef>
            <a:spcAft>
              <a:spcPct val="0"/>
            </a:spcAft>
            <a:buClr>
              <a:srgbClr val="000000"/>
            </a:buClr>
            <a:buSzPct val="100000"/>
            <a:buFont typeface="Times New Roman" pitchFamily="16" charset="0"/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Microsoft YaHei" charset="-122"/>
              <a:cs typeface="+mn-cs"/>
            </a:defRPr>
          </a:lvl9pPr>
        </a:lstStyle>
        <a:p xmlns:a="http://schemas.openxmlformats.org/drawingml/2006/main">
          <a:pPr marL="0" marR="0" indent="0" algn="l" defTabSz="449263" rtl="0" eaLnBrk="1" fontAlgn="base" latinLnBrk="0" hangingPunct="0">
            <a:lnSpc>
              <a:spcPct val="93000"/>
            </a:lnSpc>
            <a:spcBef>
              <a:spcPct val="0"/>
            </a:spcBef>
            <a:spcAft>
              <a:spcPct val="0"/>
            </a:spcAft>
            <a:buClr>
              <a:srgbClr val="000000"/>
            </a:buClr>
            <a:buSzPct val="100000"/>
            <a:buFont typeface="Times New Roman" pitchFamily="16" charset="0"/>
            <a:buNone/>
            <a:tabLst/>
          </a:pPr>
          <a:r>
            <a: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rPr>
            <a:t>(тыс. рублей)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0.23707</cdr:x>
      <cdr:y>0.15385</cdr:y>
    </cdr:from>
    <cdr:to>
      <cdr:x>0.4184</cdr:x>
      <cdr:y>0.47692</cdr:y>
    </cdr:to>
    <cdr:cxnSp macro="">
      <cdr:nvCxnSpPr>
        <cdr:cNvPr id="3" name="Прямая со стрелкой 2"/>
        <cdr:cNvCxnSpPr/>
      </cdr:nvCxnSpPr>
      <cdr:spPr>
        <a:xfrm xmlns:a="http://schemas.openxmlformats.org/drawingml/2006/main">
          <a:off x="1882845" y="720080"/>
          <a:ext cx="1440160" cy="1512168"/>
        </a:xfrm>
        <a:prstGeom xmlns:a="http://schemas.openxmlformats.org/drawingml/2006/main" prst="straightConnector1">
          <a:avLst/>
        </a:prstGeom>
        <a:ln xmlns:a="http://schemas.openxmlformats.org/drawingml/2006/main" w="19050" cmpd="sng">
          <a:solidFill>
            <a:schemeClr val="tx1"/>
          </a:solidFill>
          <a:prstDash val="dash"/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0.49093</cdr:x>
      <cdr:y>0.47692</cdr:y>
    </cdr:from>
    <cdr:to>
      <cdr:x>0.6632</cdr:x>
      <cdr:y>0.8</cdr:y>
    </cdr:to>
    <cdr:cxnSp macro="">
      <cdr:nvCxnSpPr>
        <cdr:cNvPr id="5" name="Прямая со стрелкой 4"/>
        <cdr:cNvCxnSpPr/>
      </cdr:nvCxnSpPr>
      <cdr:spPr>
        <a:xfrm xmlns:a="http://schemas.openxmlformats.org/drawingml/2006/main">
          <a:off x="3899069" y="2232248"/>
          <a:ext cx="1368152" cy="1512168"/>
        </a:xfrm>
        <a:prstGeom xmlns:a="http://schemas.openxmlformats.org/drawingml/2006/main" prst="straightConnector1">
          <a:avLst/>
        </a:prstGeom>
        <a:ln xmlns:a="http://schemas.openxmlformats.org/drawingml/2006/main" w="19050" cmpd="sng">
          <a:solidFill>
            <a:schemeClr val="tx1"/>
          </a:solidFill>
          <a:prstDash val="dash"/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0.44887</cdr:x>
      <cdr:y>0.17719</cdr:y>
    </cdr:from>
    <cdr:to>
      <cdr:x>0.59887</cdr:x>
      <cdr:y>0.40219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736304" y="7200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0.38981</cdr:x>
      <cdr:y>0.1949</cdr:y>
    </cdr:from>
    <cdr:to>
      <cdr:x>0.49612</cdr:x>
      <cdr:y>0.2835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376264" y="792088"/>
          <a:ext cx="64807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0.32774</cdr:x>
      <cdr:y>0.24615</cdr:y>
    </cdr:from>
    <cdr:to>
      <cdr:x>0.47774</cdr:x>
      <cdr:y>0.47115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2602925" y="1152128"/>
          <a:ext cx="1191323" cy="10531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- 32,5%</a:t>
          </a:r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0.57253</cdr:x>
      <cdr:y>0.56923</cdr:y>
    </cdr:from>
    <cdr:to>
      <cdr:x>0.72253</cdr:x>
      <cdr:y>0.79423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4547141" y="2664296"/>
          <a:ext cx="1191323" cy="10531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- 44,2 %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0.29305</cdr:x>
      <cdr:y>0.52717</cdr:y>
    </cdr:from>
    <cdr:to>
      <cdr:x>0.37065</cdr:x>
      <cdr:y>0.57521</cdr:y>
    </cdr:to>
    <cdr:cxnSp macro="">
      <cdr:nvCxnSpPr>
        <cdr:cNvPr id="3" name="Прямая со стрелкой 2"/>
        <cdr:cNvCxnSpPr/>
      </cdr:nvCxnSpPr>
      <cdr:spPr>
        <a:xfrm xmlns:a="http://schemas.openxmlformats.org/drawingml/2006/main">
          <a:off x="2605941" y="2082927"/>
          <a:ext cx="690050" cy="189795"/>
        </a:xfrm>
        <a:prstGeom xmlns:a="http://schemas.openxmlformats.org/drawingml/2006/main" prst="straightConnector1">
          <a:avLst/>
        </a:prstGeom>
        <a:ln xmlns:a="http://schemas.openxmlformats.org/drawingml/2006/main">
          <a:prstDash val="dash"/>
          <a:tailEnd type="arrow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0.45285</cdr:x>
      <cdr:y>0.56958</cdr:y>
    </cdr:from>
    <cdr:to>
      <cdr:x>0.52428</cdr:x>
      <cdr:y>0.56958</cdr:y>
    </cdr:to>
    <cdr:cxnSp macro="">
      <cdr:nvCxnSpPr>
        <cdr:cNvPr id="12" name="Прямая со стрелкой 11"/>
        <cdr:cNvCxnSpPr/>
      </cdr:nvCxnSpPr>
      <cdr:spPr>
        <a:xfrm xmlns:a="http://schemas.openxmlformats.org/drawingml/2006/main">
          <a:off x="4026961" y="2250481"/>
          <a:ext cx="635190" cy="0"/>
        </a:xfrm>
        <a:prstGeom xmlns:a="http://schemas.openxmlformats.org/drawingml/2006/main" prst="straightConnector1">
          <a:avLst/>
        </a:prstGeom>
        <a:ln xmlns:a="http://schemas.openxmlformats.org/drawingml/2006/main">
          <a:prstDash val="dash"/>
          <a:tailEnd type="arrow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0.61192</cdr:x>
      <cdr:y>0.56958</cdr:y>
    </cdr:from>
    <cdr:to>
      <cdr:x>0.6779</cdr:x>
      <cdr:y>0.58122</cdr:y>
    </cdr:to>
    <cdr:cxnSp macro="">
      <cdr:nvCxnSpPr>
        <cdr:cNvPr id="14" name="Прямая со стрелкой 13"/>
        <cdr:cNvCxnSpPr/>
      </cdr:nvCxnSpPr>
      <cdr:spPr>
        <a:xfrm xmlns:a="http://schemas.openxmlformats.org/drawingml/2006/main" flipV="1">
          <a:off x="5441520" y="2250481"/>
          <a:ext cx="586711" cy="46020"/>
        </a:xfrm>
        <a:prstGeom xmlns:a="http://schemas.openxmlformats.org/drawingml/2006/main" prst="straightConnector1">
          <a:avLst/>
        </a:prstGeom>
        <a:ln xmlns:a="http://schemas.openxmlformats.org/drawingml/2006/main">
          <a:prstDash val="dash"/>
          <a:tailEnd type="arrow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0.00139</cdr:x>
      <cdr:y>0.35135</cdr:y>
    </cdr:from>
    <cdr:to>
      <cdr:x>0.06122</cdr:x>
      <cdr:y>0.62913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44" y="1872208"/>
          <a:ext cx="522015" cy="14801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vert270" wrap="square" rtlCol="0"/>
        <a:lstStyle xmlns:a="http://schemas.openxmlformats.org/drawingml/2006/main"/>
        <a:p xmlns:a="http://schemas.openxmlformats.org/drawingml/2006/main">
          <a:r>
            <a:rPr lang="ru-RU" sz="1800" dirty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лн. рублей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0.37278</cdr:x>
      <cdr:y>0.17568</cdr:y>
    </cdr:from>
    <cdr:to>
      <cdr:x>0.44705</cdr:x>
      <cdr:y>0.39189</cdr:y>
    </cdr:to>
    <cdr:cxnSp macro="">
      <cdr:nvCxnSpPr>
        <cdr:cNvPr id="4" name="Прямая со стрелкой 3"/>
        <cdr:cNvCxnSpPr/>
      </cdr:nvCxnSpPr>
      <cdr:spPr>
        <a:xfrm xmlns:a="http://schemas.openxmlformats.org/drawingml/2006/main">
          <a:off x="3252547" y="936127"/>
          <a:ext cx="648029" cy="1152105"/>
        </a:xfrm>
        <a:prstGeom xmlns:a="http://schemas.openxmlformats.org/drawingml/2006/main" prst="straightConnector1">
          <a:avLst/>
        </a:prstGeom>
        <a:ln xmlns:a="http://schemas.openxmlformats.org/drawingml/2006/main">
          <a:prstDash val="sysDash"/>
          <a:tailEnd type="arrow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0.30468</cdr:x>
      <cdr:y>0.69235</cdr:y>
    </cdr:from>
    <cdr:to>
      <cdr:x>0.8206</cdr:x>
      <cdr:y>0.73891</cdr:y>
    </cdr:to>
    <cdr:sp macro="" textlink="">
      <cdr:nvSpPr>
        <cdr:cNvPr id="6" name="Стрелка вправо 5"/>
        <cdr:cNvSpPr/>
      </cdr:nvSpPr>
      <cdr:spPr>
        <a:xfrm xmlns:a="http://schemas.openxmlformats.org/drawingml/2006/main" rot="434965">
          <a:off x="2658336" y="3689231"/>
          <a:ext cx="4501500" cy="248128"/>
        </a:xfrm>
        <a:prstGeom xmlns:a="http://schemas.openxmlformats.org/drawingml/2006/main" prst="rightArrow">
          <a:avLst/>
        </a:prstGeom>
      </cdr:spPr>
      <cdr:style>
        <a:lnRef xmlns:a="http://schemas.openxmlformats.org/drawingml/2006/main" idx="0">
          <a:schemeClr val="accent3"/>
        </a:lnRef>
        <a:fillRef xmlns:a="http://schemas.openxmlformats.org/drawingml/2006/main" idx="3">
          <a:schemeClr val="accent3"/>
        </a:fillRef>
        <a:effectRef xmlns:a="http://schemas.openxmlformats.org/drawingml/2006/main" idx="3">
          <a:schemeClr val="accent3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0.52281</cdr:x>
      <cdr:y>0.51351</cdr:y>
    </cdr:from>
    <cdr:to>
      <cdr:x>0.62537</cdr:x>
      <cdr:y>0.56757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404632" y="2736304"/>
          <a:ext cx="864096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0.46056</cdr:x>
      <cdr:y>0.32432</cdr:y>
    </cdr:from>
    <cdr:to>
      <cdr:x>0.55083</cdr:x>
      <cdr:y>0.37838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018423" y="1728192"/>
          <a:ext cx="787616" cy="288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96,6%</a:t>
          </a:r>
          <a:endParaRPr lang="ru-RU" sz="16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0.57033</cdr:x>
      <cdr:y>0.33269</cdr:y>
    </cdr:from>
    <cdr:to>
      <cdr:x>0.69052</cdr:x>
      <cdr:y>0.38674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4976204" y="1772788"/>
          <a:ext cx="1048671" cy="2880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101,8%</a:t>
          </a:r>
          <a:endParaRPr lang="ru-RU" sz="16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0.68639</cdr:x>
      <cdr:y>0.33784</cdr:y>
    </cdr:from>
    <cdr:to>
      <cdr:x>0.80658</cdr:x>
      <cdr:y>0.39189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5988808" y="1800221"/>
          <a:ext cx="1048671" cy="2880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98,8%</a:t>
          </a:r>
          <a:endParaRPr lang="ru-RU" sz="1600" dirty="0">
            <a:solidFill>
              <a:schemeClr val="accent5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0.17735</cdr:x>
      <cdr:y>0.13558</cdr:y>
    </cdr:from>
    <cdr:to>
      <cdr:x>0.27285</cdr:x>
      <cdr:y>0.23061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500385" y="693180"/>
          <a:ext cx="807930" cy="4858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130,7</a:t>
          </a:r>
          <a:r>
            <a:rPr lang="ru-RU" sz="1600" dirty="0" smtClean="0">
              <a:solidFill>
                <a:srgbClr val="002060"/>
              </a:solidFill>
            </a:rPr>
            <a:t>%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0.35749</cdr:x>
      <cdr:y>0.08425</cdr:y>
    </cdr:from>
    <cdr:to>
      <cdr:x>0.44251</cdr:x>
      <cdr:y>0.16783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3024336" y="430710"/>
          <a:ext cx="719269" cy="427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103,7</a:t>
          </a:r>
          <a:r>
            <a:rPr lang="ru-RU" sz="1600" dirty="0" smtClean="0">
              <a:solidFill>
                <a:srgbClr val="002060"/>
              </a:solidFill>
            </a:rPr>
            <a:t>%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0.52772</cdr:x>
      <cdr:y>0.09952</cdr:y>
    </cdr:from>
    <cdr:to>
      <cdr:x>0.60216</cdr:x>
      <cdr:y>0.1831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464496" y="508796"/>
          <a:ext cx="629762" cy="4273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79,5</a:t>
          </a:r>
          <a:r>
            <a:rPr lang="ru-RU" sz="1600" dirty="0" smtClean="0">
              <a:solidFill>
                <a:srgbClr val="002060"/>
              </a:solidFill>
            </a:rPr>
            <a:t>%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0.30642</cdr:x>
      <cdr:y>0.14085</cdr:y>
    </cdr:from>
    <cdr:to>
      <cdr:x>0.4731</cdr:x>
      <cdr:y>0.16197</cdr:y>
    </cdr:to>
    <cdr:cxnSp macro="">
      <cdr:nvCxnSpPr>
        <cdr:cNvPr id="5" name="Прямая со стрелкой 4"/>
        <cdr:cNvCxnSpPr/>
      </cdr:nvCxnSpPr>
      <cdr:spPr>
        <a:xfrm xmlns:a="http://schemas.openxmlformats.org/drawingml/2006/main" flipV="1">
          <a:off x="2592288" y="720080"/>
          <a:ext cx="1410112" cy="108012"/>
        </a:xfrm>
        <a:prstGeom xmlns:a="http://schemas.openxmlformats.org/drawingml/2006/main" prst="straightConnector1">
          <a:avLst/>
        </a:prstGeom>
        <a:ln xmlns:a="http://schemas.openxmlformats.org/drawingml/2006/main">
          <a:prstDash val="sysDash"/>
          <a:tailEnd type="arrow"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0.42682</cdr:x>
      <cdr:y>0.66171</cdr:y>
    </cdr:from>
    <cdr:to>
      <cdr:x>0.54598</cdr:x>
      <cdr:y>0.73763</cdr:y>
    </cdr:to>
    <cdr:sp macro="" textlink="">
      <cdr:nvSpPr>
        <cdr:cNvPr id="10" name="TextBox 9"/>
        <cdr:cNvSpPr txBox="1"/>
      </cdr:nvSpPr>
      <cdr:spPr>
        <a:xfrm xmlns:a="http://schemas.openxmlformats.org/drawingml/2006/main" rot="21399389">
          <a:off x="3610861" y="3383034"/>
          <a:ext cx="1008093" cy="3881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+ 9,2%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0.68378</cdr:x>
      <cdr:y>0.09604</cdr:y>
    </cdr:from>
    <cdr:to>
      <cdr:x>0.75822</cdr:x>
      <cdr:y>0.17962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5784819" y="491005"/>
          <a:ext cx="629762" cy="4273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101,4</a:t>
          </a:r>
          <a:r>
            <a:rPr lang="ru-RU" sz="1600" dirty="0" smtClean="0">
              <a:solidFill>
                <a:srgbClr val="002060"/>
              </a:solidFill>
            </a:rPr>
            <a:t>%</a:t>
          </a:r>
          <a:endParaRPr lang="ru-RU" sz="1600" dirty="0">
            <a:solidFill>
              <a:srgbClr val="002060"/>
            </a:solidFill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0.34176</cdr:x>
      <cdr:y>0.11024</cdr:y>
    </cdr:from>
    <cdr:to>
      <cdr:x>0.47527</cdr:x>
      <cdr:y>0.16287</cdr:y>
    </cdr:to>
    <cdr:cxnSp macro="">
      <cdr:nvCxnSpPr>
        <cdr:cNvPr id="3" name="Прямая со стрелкой 2"/>
        <cdr:cNvCxnSpPr/>
      </cdr:nvCxnSpPr>
      <cdr:spPr>
        <a:xfrm xmlns:a="http://schemas.openxmlformats.org/drawingml/2006/main" flipV="1">
          <a:off x="2805443" y="603278"/>
          <a:ext cx="1096022" cy="288032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rgbClr val="00CCFF"/>
          </a:solidFill>
          <a:prstDash val="lgDash"/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0.55228</cdr:x>
      <cdr:y>0.1004</cdr:y>
    </cdr:from>
    <cdr:to>
      <cdr:x>0.68825</cdr:x>
      <cdr:y>0.11024</cdr:y>
    </cdr:to>
    <cdr:cxnSp macro="">
      <cdr:nvCxnSpPr>
        <cdr:cNvPr id="5" name="Прямая со стрелкой 4"/>
        <cdr:cNvCxnSpPr/>
      </cdr:nvCxnSpPr>
      <cdr:spPr>
        <a:xfrm xmlns:a="http://schemas.openxmlformats.org/drawingml/2006/main" flipV="1">
          <a:off x="4533635" y="549475"/>
          <a:ext cx="1116124" cy="53803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rgbClr val="00CCFF"/>
          </a:solidFill>
          <a:prstDash val="lgDash"/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0.61917</cdr:x>
      <cdr:y>0.38103</cdr:y>
    </cdr:from>
    <cdr:to>
      <cdr:x>0.77321</cdr:x>
      <cdr:y>0.41294</cdr:y>
    </cdr:to>
    <cdr:sp macro="" textlink="">
      <cdr:nvSpPr>
        <cdr:cNvPr id="11" name="Прямая со стрелкой 8"/>
        <cdr:cNvSpPr/>
      </cdr:nvSpPr>
      <cdr:spPr>
        <a:xfrm xmlns:a="http://schemas.openxmlformats.org/drawingml/2006/main" rot="5400000" flipH="1" flipV="1">
          <a:off x="5885561" y="1331755"/>
          <a:ext cx="160090" cy="1319974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="wordArtVert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0.63035</cdr:x>
      <cdr:y>0.15787</cdr:y>
    </cdr:from>
    <cdr:to>
      <cdr:x>0.78161</cdr:x>
      <cdr:y>0.24399</cdr:y>
    </cdr:to>
    <cdr:sp macro="" textlink="">
      <cdr:nvSpPr>
        <cdr:cNvPr id="11" name="Прямая со стрелкой 8"/>
        <cdr:cNvSpPr/>
      </cdr:nvSpPr>
      <cdr:spPr>
        <a:xfrm xmlns:a="http://schemas.openxmlformats.org/drawingml/2006/main" rot="5400000" flipH="1" flipV="1">
          <a:off x="5833505" y="360039"/>
          <a:ext cx="432048" cy="1296145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C00000"/>
          </a:solidFill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="wordArtVert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0.15517</cdr:x>
      <cdr:y>0.55172</cdr:y>
    </cdr:from>
    <cdr:to>
      <cdr:x>0.26464</cdr:x>
      <cdr:y>0.69768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96144" y="34563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0.58954</cdr:x>
      <cdr:y>0.39665</cdr:y>
    </cdr:from>
    <cdr:to>
      <cdr:x>0.74795</cdr:x>
      <cdr:y>0.49959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287593" y="1942218"/>
          <a:ext cx="1152086" cy="504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102,5%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0.41584</cdr:x>
      <cdr:y>0.54776</cdr:y>
    </cdr:from>
    <cdr:to>
      <cdr:x>0.52475</cdr:x>
      <cdr:y>0.61783</cdr:y>
    </cdr:to>
    <cdr:cxnSp macro="">
      <cdr:nvCxnSpPr>
        <cdr:cNvPr id="4" name="Прямая со стрелкой 3"/>
        <cdr:cNvCxnSpPr/>
      </cdr:nvCxnSpPr>
      <cdr:spPr>
        <a:xfrm xmlns:a="http://schemas.openxmlformats.org/drawingml/2006/main">
          <a:off x="3024336" y="2682153"/>
          <a:ext cx="792088" cy="343058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0.43113</cdr:x>
      <cdr:y>0.40428</cdr:y>
    </cdr:from>
    <cdr:to>
      <cdr:x>0.58954</cdr:x>
      <cdr:y>0.50722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3135507" y="1979573"/>
          <a:ext cx="1152086" cy="504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98,1%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0.28781</cdr:x>
      <cdr:y>0.29687</cdr:y>
    </cdr:from>
    <cdr:to>
      <cdr:x>0.44622</cdr:x>
      <cdr:y>0.39981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2093186" y="1453638"/>
          <a:ext cx="1152085" cy="504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90,7%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0.15842</cdr:x>
      <cdr:y>0.14557</cdr:y>
    </cdr:from>
    <cdr:to>
      <cdr:x>0.25743</cdr:x>
      <cdr:y>0.33231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1152128" y="712794"/>
          <a:ext cx="720081" cy="9143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2936,2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0.33663</cdr:x>
      <cdr:y>0.47124</cdr:y>
    </cdr:from>
    <cdr:to>
      <cdr:x>0.42574</cdr:x>
      <cdr:y>0.62428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2448272" y="2307469"/>
          <a:ext cx="648080" cy="7493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 smtClean="0"/>
            <a:t>2663,4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0.50692</cdr:x>
      <cdr:y>0.54776</cdr:y>
    </cdr:from>
    <cdr:to>
      <cdr:x>0.59603</cdr:x>
      <cdr:y>0.76955</cdr:y>
    </cdr:to>
    <cdr:sp macro="" textlink="">
      <cdr:nvSpPr>
        <cdr:cNvPr id="10" name="TextBox 1"/>
        <cdr:cNvSpPr txBox="1"/>
      </cdr:nvSpPr>
      <cdr:spPr>
        <a:xfrm xmlns:a="http://schemas.openxmlformats.org/drawingml/2006/main">
          <a:off x="3686742" y="2682153"/>
          <a:ext cx="648080" cy="10859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 smtClean="0"/>
            <a:t>2611,7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0.68317</cdr:x>
      <cdr:y>0.45439</cdr:y>
    </cdr:from>
    <cdr:to>
      <cdr:x>0.78218</cdr:x>
      <cdr:y>0.64114</cdr:y>
    </cdr:to>
    <cdr:sp macro="" textlink="">
      <cdr:nvSpPr>
        <cdr:cNvPr id="11" name="TextBox 1"/>
        <cdr:cNvSpPr txBox="1"/>
      </cdr:nvSpPr>
      <cdr:spPr>
        <a:xfrm xmlns:a="http://schemas.openxmlformats.org/drawingml/2006/main">
          <a:off x="4968552" y="2224938"/>
          <a:ext cx="720081" cy="9144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 smtClean="0"/>
            <a:t>2677,2</a:t>
          </a:r>
          <a:endParaRPr lang="ru-RU" sz="1400" dirty="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0.14414</cdr:x>
      <cdr:y>0.52032</cdr:y>
    </cdr:from>
    <cdr:to>
      <cdr:x>0.25855</cdr:x>
      <cdr:y>0.85068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4401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0.13514</cdr:x>
      <cdr:y>0.6504</cdr:y>
    </cdr:from>
    <cdr:to>
      <cdr:x>0.24954</cdr:x>
      <cdr:y>0.98076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80120" y="18002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346,1 тыс. руб.</a:t>
          </a:r>
        </a:p>
        <a:p xmlns:a="http://schemas.openxmlformats.org/drawingml/2006/main">
          <a:endParaRPr lang="ru-RU" sz="1100" dirty="0" smtClean="0"/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0.30631</cdr:x>
      <cdr:y>0.66964</cdr:y>
    </cdr:from>
    <cdr:to>
      <cdr:x>0.42071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448272" y="185345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dirty="0" smtClean="0"/>
            <a:t>154,6 тыс. руб.</a:t>
          </a:r>
        </a:p>
        <a:p xmlns:a="http://schemas.openxmlformats.org/drawingml/2006/main">
          <a:endParaRPr lang="ru-RU" sz="1100" dirty="0" smtClean="0"/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0.47748</cdr:x>
      <cdr:y>0.66964</cdr:y>
    </cdr:from>
    <cdr:to>
      <cdr:x>0.59188</cdr:x>
      <cdr:y>1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3816424" y="185345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dirty="0" smtClean="0"/>
            <a:t>195,3 тыс. руб.</a:t>
          </a:r>
        </a:p>
        <a:p xmlns:a="http://schemas.openxmlformats.org/drawingml/2006/main">
          <a:endParaRPr lang="ru-RU" sz="1100" dirty="0" smtClean="0"/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0.12613</cdr:x>
      <cdr:y>0</cdr:y>
    </cdr:from>
    <cdr:to>
      <cdr:x>0.24053</cdr:x>
      <cdr:y>0.33036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08112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dirty="0" smtClean="0"/>
            <a:t>3774,1 тыс. руб.</a:t>
          </a:r>
        </a:p>
        <a:p xmlns:a="http://schemas.openxmlformats.org/drawingml/2006/main">
          <a:endParaRPr lang="ru-RU" sz="1100" dirty="0" smtClean="0"/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0.30631</cdr:x>
      <cdr:y>0.28617</cdr:y>
    </cdr:from>
    <cdr:to>
      <cdr:x>0.42071</cdr:x>
      <cdr:y>0.61654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2448272" y="79208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dirty="0" smtClean="0"/>
            <a:t>1905,6 тыс. руб.</a:t>
          </a:r>
        </a:p>
        <a:p xmlns:a="http://schemas.openxmlformats.org/drawingml/2006/main">
          <a:endParaRPr lang="ru-RU" sz="1100" dirty="0" smtClean="0"/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0.48649</cdr:x>
      <cdr:y>0.20813</cdr:y>
    </cdr:from>
    <cdr:to>
      <cdr:x>0.60089</cdr:x>
      <cdr:y>0.53849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3888432" y="5760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100" dirty="0" smtClean="0"/>
            <a:t>2408,6 тыс. руб.</a:t>
          </a:r>
        </a:p>
        <a:p xmlns:a="http://schemas.openxmlformats.org/drawingml/2006/main">
          <a:endParaRPr lang="ru-RU" sz="1100" dirty="0" smtClean="0"/>
        </a:p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0946" tIns="45473" rIns="90946" bIns="4547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0946" tIns="45473" rIns="90946" bIns="45473" rtlCol="0"/>
          <a:lstStyle>
            <a:lvl1pPr algn="r">
              <a:defRPr sz="1200"/>
            </a:lvl1pPr>
          </a:lstStyle>
          <a:p>
            <a:fld id="{B1E12062-CAA3-4BCF-88CE-5F3270E5995D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35537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46" tIns="45473" rIns="90946" bIns="4547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6"/>
            <a:ext cx="5393690" cy="4442698"/>
          </a:xfrm>
          <a:prstGeom prst="rect">
            <a:avLst/>
          </a:prstGeom>
        </p:spPr>
        <p:txBody>
          <a:bodyPr vert="horz" lIns="90946" tIns="45473" rIns="90946" bIns="4547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21582" cy="493633"/>
          </a:xfrm>
          <a:prstGeom prst="rect">
            <a:avLst/>
          </a:prstGeom>
        </p:spPr>
        <p:txBody>
          <a:bodyPr vert="horz" lIns="90946" tIns="45473" rIns="90946" bIns="4547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7"/>
            <a:ext cx="2921582" cy="493633"/>
          </a:xfrm>
          <a:prstGeom prst="rect">
            <a:avLst/>
          </a:prstGeom>
        </p:spPr>
        <p:txBody>
          <a:bodyPr vert="horz" lIns="90946" tIns="45473" rIns="90946" bIns="45473" rtlCol="0" anchor="b"/>
          <a:lstStyle>
            <a:lvl1pPr algn="r">
              <a:defRPr sz="1200"/>
            </a:lvl1pPr>
          </a:lstStyle>
          <a:p>
            <a:fld id="{7B0DDB68-DC08-44B6-A706-8C98C2F322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834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01021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55752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10483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65215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B1CA6153-D8B9-4C59-8816-557EE2C36656}" type="slidenum">
              <a:rPr lang="ru-RU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4</a:t>
            </a:fld>
            <a:endParaRPr lang="ru-RU" dirty="0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43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1700" y="750888"/>
            <a:ext cx="4937125" cy="3702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3897" y="4689240"/>
            <a:ext cx="5394321" cy="444293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3252" tIns="41626" rIns="83252" bIns="41626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01021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55752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10483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65215" indent="-227366" defTabSz="44683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58413" algn="l"/>
                <a:tab pos="1316826" algn="l"/>
                <a:tab pos="1976817" algn="l"/>
                <a:tab pos="26352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BA92D7C5-2679-411C-91AB-52B308B264F5}" type="slidenum">
              <a:rPr lang="ru-RU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5</a:t>
            </a:fld>
            <a:endParaRPr lang="ru-RU" dirty="0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53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1700" y="750888"/>
            <a:ext cx="4937125" cy="3702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3897" y="4689240"/>
            <a:ext cx="5394321" cy="444293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3252" tIns="41626" rIns="83252" bIns="41626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86948-6B6C-4045-B580-11367CFC33EC}" type="slidenum">
              <a:rPr lang="ru-RU" smtClean="0"/>
              <a:t>76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046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976" y="273850"/>
            <a:ext cx="8227061" cy="11424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A1870-3377-4F6A-AE2E-4A84ADF4B8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816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160B519-DA74-4421-BEF7-5B2C93751803}" type="datetimeFigureOut">
              <a:rPr lang="ru-RU" smtClean="0"/>
              <a:t>28.11.2014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5848935-92F0-4322-A0A1-176A0BC8421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chart" Target="../charts/char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gi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gi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png"/><Relationship Id="rId3" Type="http://schemas.openxmlformats.org/officeDocument/2006/relationships/image" Target="../media/image10.jpeg"/><Relationship Id="rId21" Type="http://schemas.openxmlformats.org/officeDocument/2006/relationships/image" Target="../media/image28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" Type="http://schemas.openxmlformats.org/officeDocument/2006/relationships/image" Target="../media/image3.gif"/><Relationship Id="rId16" Type="http://schemas.openxmlformats.org/officeDocument/2006/relationships/image" Target="../media/image23.jpeg"/><Relationship Id="rId20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gif"/><Relationship Id="rId5" Type="http://schemas.openxmlformats.org/officeDocument/2006/relationships/image" Target="../media/image12.pn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19" Type="http://schemas.openxmlformats.org/officeDocument/2006/relationships/image" Target="../media/image26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18" Type="http://schemas.openxmlformats.org/officeDocument/2006/relationships/diagramData" Target="../diagrams/data9.xml"/><Relationship Id="rId3" Type="http://schemas.openxmlformats.org/officeDocument/2006/relationships/diagramData" Target="../diagrams/data6.xml"/><Relationship Id="rId21" Type="http://schemas.openxmlformats.org/officeDocument/2006/relationships/diagramColors" Target="../diagrams/colors9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" Type="http://schemas.openxmlformats.org/officeDocument/2006/relationships/image" Target="../media/image3.gif"/><Relationship Id="rId16" Type="http://schemas.openxmlformats.org/officeDocument/2006/relationships/diagramColors" Target="../diagrams/colors8.xml"/><Relationship Id="rId20" Type="http://schemas.openxmlformats.org/officeDocument/2006/relationships/diagramQuickStyle" Target="../diagrams/quickStyl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7.xml"/><Relationship Id="rId19" Type="http://schemas.openxmlformats.org/officeDocument/2006/relationships/diagramLayout" Target="../diagrams/layout9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Relationship Id="rId22" Type="http://schemas.microsoft.com/office/2007/relationships/diagramDrawing" Target="../diagrams/drawing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3.gif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diagramData" Target="../diagrams/data14.xml"/><Relationship Id="rId18" Type="http://schemas.openxmlformats.org/officeDocument/2006/relationships/diagramData" Target="../diagrams/data15.xml"/><Relationship Id="rId3" Type="http://schemas.openxmlformats.org/officeDocument/2006/relationships/diagramData" Target="../diagrams/data12.xml"/><Relationship Id="rId21" Type="http://schemas.openxmlformats.org/officeDocument/2006/relationships/diagramColors" Target="../diagrams/colors15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17" Type="http://schemas.microsoft.com/office/2007/relationships/diagramDrawing" Target="../diagrams/drawing14.xml"/><Relationship Id="rId2" Type="http://schemas.openxmlformats.org/officeDocument/2006/relationships/image" Target="../media/image29.jpeg"/><Relationship Id="rId16" Type="http://schemas.openxmlformats.org/officeDocument/2006/relationships/diagramColors" Target="../diagrams/colors14.xml"/><Relationship Id="rId20" Type="http://schemas.openxmlformats.org/officeDocument/2006/relationships/diagramQuickStyle" Target="../diagrams/quickStyl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5" Type="http://schemas.openxmlformats.org/officeDocument/2006/relationships/diagramQuickStyle" Target="../diagrams/quickStyle14.xml"/><Relationship Id="rId23" Type="http://schemas.openxmlformats.org/officeDocument/2006/relationships/image" Target="../media/image3.gif"/><Relationship Id="rId10" Type="http://schemas.openxmlformats.org/officeDocument/2006/relationships/diagramQuickStyle" Target="../diagrams/quickStyle13.xml"/><Relationship Id="rId19" Type="http://schemas.openxmlformats.org/officeDocument/2006/relationships/diagramLayout" Target="../diagrams/layout15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Relationship Id="rId14" Type="http://schemas.openxmlformats.org/officeDocument/2006/relationships/diagramLayout" Target="../diagrams/layout14.xml"/><Relationship Id="rId22" Type="http://schemas.microsoft.com/office/2007/relationships/diagramDrawing" Target="../diagrams/drawing15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7.xml"/><Relationship Id="rId13" Type="http://schemas.openxmlformats.org/officeDocument/2006/relationships/diagramData" Target="../diagrams/data18.xml"/><Relationship Id="rId18" Type="http://schemas.openxmlformats.org/officeDocument/2006/relationships/diagramData" Target="../diagrams/data19.xml"/><Relationship Id="rId3" Type="http://schemas.openxmlformats.org/officeDocument/2006/relationships/diagramData" Target="../diagrams/data16.xml"/><Relationship Id="rId21" Type="http://schemas.openxmlformats.org/officeDocument/2006/relationships/diagramColors" Target="../diagrams/colors19.xml"/><Relationship Id="rId7" Type="http://schemas.microsoft.com/office/2007/relationships/diagramDrawing" Target="../diagrams/drawing16.xml"/><Relationship Id="rId12" Type="http://schemas.microsoft.com/office/2007/relationships/diagramDrawing" Target="../diagrams/drawing17.xml"/><Relationship Id="rId17" Type="http://schemas.microsoft.com/office/2007/relationships/diagramDrawing" Target="../diagrams/drawing18.xml"/><Relationship Id="rId2" Type="http://schemas.openxmlformats.org/officeDocument/2006/relationships/image" Target="../media/image29.jpeg"/><Relationship Id="rId16" Type="http://schemas.openxmlformats.org/officeDocument/2006/relationships/diagramColors" Target="../diagrams/colors18.xml"/><Relationship Id="rId20" Type="http://schemas.openxmlformats.org/officeDocument/2006/relationships/diagramQuickStyle" Target="../diagrams/quickStyl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11" Type="http://schemas.openxmlformats.org/officeDocument/2006/relationships/diagramColors" Target="../diagrams/colors17.xml"/><Relationship Id="rId5" Type="http://schemas.openxmlformats.org/officeDocument/2006/relationships/diagramQuickStyle" Target="../diagrams/quickStyle16.xml"/><Relationship Id="rId15" Type="http://schemas.openxmlformats.org/officeDocument/2006/relationships/diagramQuickStyle" Target="../diagrams/quickStyle18.xml"/><Relationship Id="rId23" Type="http://schemas.openxmlformats.org/officeDocument/2006/relationships/image" Target="../media/image3.gif"/><Relationship Id="rId10" Type="http://schemas.openxmlformats.org/officeDocument/2006/relationships/diagramQuickStyle" Target="../diagrams/quickStyle17.xml"/><Relationship Id="rId19" Type="http://schemas.openxmlformats.org/officeDocument/2006/relationships/diagramLayout" Target="../diagrams/layout19.xml"/><Relationship Id="rId4" Type="http://schemas.openxmlformats.org/officeDocument/2006/relationships/diagramLayout" Target="../diagrams/layout16.xml"/><Relationship Id="rId9" Type="http://schemas.openxmlformats.org/officeDocument/2006/relationships/diagramLayout" Target="../diagrams/layout17.xml"/><Relationship Id="rId14" Type="http://schemas.openxmlformats.org/officeDocument/2006/relationships/diagramLayout" Target="../diagrams/layout18.xml"/><Relationship Id="rId22" Type="http://schemas.microsoft.com/office/2007/relationships/diagramDrawing" Target="../diagrams/drawing19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diagramData" Target="../diagrams/data22.xml"/><Relationship Id="rId18" Type="http://schemas.openxmlformats.org/officeDocument/2006/relationships/image" Target="../media/image3.gif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microsoft.com/office/2007/relationships/diagramDrawing" Target="../diagrams/drawing21.xml"/><Relationship Id="rId17" Type="http://schemas.microsoft.com/office/2007/relationships/diagramDrawing" Target="../diagrams/drawing22.xml"/><Relationship Id="rId2" Type="http://schemas.openxmlformats.org/officeDocument/2006/relationships/image" Target="../media/image29.jpeg"/><Relationship Id="rId16" Type="http://schemas.openxmlformats.org/officeDocument/2006/relationships/diagramColors" Target="../diagrams/colors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11" Type="http://schemas.openxmlformats.org/officeDocument/2006/relationships/diagramColors" Target="../diagrams/colors21.xml"/><Relationship Id="rId5" Type="http://schemas.openxmlformats.org/officeDocument/2006/relationships/diagramQuickStyle" Target="../diagrams/quickStyle20.xml"/><Relationship Id="rId1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1.xml"/><Relationship Id="rId4" Type="http://schemas.openxmlformats.org/officeDocument/2006/relationships/diagramLayout" Target="../diagrams/layout20.xml"/><Relationship Id="rId9" Type="http://schemas.openxmlformats.org/officeDocument/2006/relationships/diagramLayout" Target="../diagrams/layout21.xml"/><Relationship Id="rId14" Type="http://schemas.openxmlformats.org/officeDocument/2006/relationships/diagramLayout" Target="../diagrams/layout2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4.xml"/><Relationship Id="rId13" Type="http://schemas.openxmlformats.org/officeDocument/2006/relationships/diagramData" Target="../diagrams/data25.xml"/><Relationship Id="rId18" Type="http://schemas.openxmlformats.org/officeDocument/2006/relationships/diagramData" Target="../diagrams/data26.xml"/><Relationship Id="rId26" Type="http://schemas.openxmlformats.org/officeDocument/2006/relationships/diagramQuickStyle" Target="../diagrams/quickStyle27.xml"/><Relationship Id="rId3" Type="http://schemas.openxmlformats.org/officeDocument/2006/relationships/diagramData" Target="../diagrams/data23.xml"/><Relationship Id="rId21" Type="http://schemas.openxmlformats.org/officeDocument/2006/relationships/diagramColors" Target="../diagrams/colors26.xml"/><Relationship Id="rId7" Type="http://schemas.microsoft.com/office/2007/relationships/diagramDrawing" Target="../diagrams/drawing23.xml"/><Relationship Id="rId12" Type="http://schemas.microsoft.com/office/2007/relationships/diagramDrawing" Target="../diagrams/drawing24.xml"/><Relationship Id="rId17" Type="http://schemas.microsoft.com/office/2007/relationships/diagramDrawing" Target="../diagrams/drawing25.xml"/><Relationship Id="rId25" Type="http://schemas.openxmlformats.org/officeDocument/2006/relationships/diagramLayout" Target="../diagrams/layout27.xml"/><Relationship Id="rId2" Type="http://schemas.openxmlformats.org/officeDocument/2006/relationships/image" Target="../media/image29.jpeg"/><Relationship Id="rId16" Type="http://schemas.openxmlformats.org/officeDocument/2006/relationships/diagramColors" Target="../diagrams/colors25.xml"/><Relationship Id="rId20" Type="http://schemas.openxmlformats.org/officeDocument/2006/relationships/diagramQuickStyle" Target="../diagrams/quickStyl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11" Type="http://schemas.openxmlformats.org/officeDocument/2006/relationships/diagramColors" Target="../diagrams/colors24.xml"/><Relationship Id="rId24" Type="http://schemas.openxmlformats.org/officeDocument/2006/relationships/diagramData" Target="../diagrams/data27.xml"/><Relationship Id="rId5" Type="http://schemas.openxmlformats.org/officeDocument/2006/relationships/diagramQuickStyle" Target="../diagrams/quickStyle23.xml"/><Relationship Id="rId15" Type="http://schemas.openxmlformats.org/officeDocument/2006/relationships/diagramQuickStyle" Target="../diagrams/quickStyle25.xml"/><Relationship Id="rId23" Type="http://schemas.openxmlformats.org/officeDocument/2006/relationships/image" Target="../media/image3.gif"/><Relationship Id="rId28" Type="http://schemas.microsoft.com/office/2007/relationships/diagramDrawing" Target="../diagrams/drawing27.xml"/><Relationship Id="rId10" Type="http://schemas.openxmlformats.org/officeDocument/2006/relationships/diagramQuickStyle" Target="../diagrams/quickStyle24.xml"/><Relationship Id="rId19" Type="http://schemas.openxmlformats.org/officeDocument/2006/relationships/diagramLayout" Target="../diagrams/layout26.xml"/><Relationship Id="rId4" Type="http://schemas.openxmlformats.org/officeDocument/2006/relationships/diagramLayout" Target="../diagrams/layout23.xml"/><Relationship Id="rId9" Type="http://schemas.openxmlformats.org/officeDocument/2006/relationships/diagramLayout" Target="../diagrams/layout24.xml"/><Relationship Id="rId14" Type="http://schemas.openxmlformats.org/officeDocument/2006/relationships/diagramLayout" Target="../diagrams/layout25.xml"/><Relationship Id="rId22" Type="http://schemas.microsoft.com/office/2007/relationships/diagramDrawing" Target="../diagrams/drawing26.xml"/><Relationship Id="rId27" Type="http://schemas.openxmlformats.org/officeDocument/2006/relationships/diagramColors" Target="../diagrams/colors2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28.xml"/><Relationship Id="rId7" Type="http://schemas.microsoft.com/office/2007/relationships/diagramDrawing" Target="../diagrams/drawing28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8.xml"/><Relationship Id="rId5" Type="http://schemas.openxmlformats.org/officeDocument/2006/relationships/diagramQuickStyle" Target="../diagrams/quickStyle28.xml"/><Relationship Id="rId4" Type="http://schemas.openxmlformats.org/officeDocument/2006/relationships/diagramLayout" Target="../diagrams/layout28.xml"/><Relationship Id="rId9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9.xml"/><Relationship Id="rId5" Type="http://schemas.openxmlformats.org/officeDocument/2006/relationships/diagramQuickStyle" Target="../diagrams/quickStyle29.xml"/><Relationship Id="rId4" Type="http://schemas.openxmlformats.org/officeDocument/2006/relationships/diagramLayout" Target="../diagrams/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7" Type="http://schemas.openxmlformats.org/officeDocument/2006/relationships/image" Target="../media/image3.gif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7" Type="http://schemas.openxmlformats.org/officeDocument/2006/relationships/image" Target="../media/image3.gif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Layout" Target="../diagrams/layout32.xml"/><Relationship Id="rId7" Type="http://schemas.openxmlformats.org/officeDocument/2006/relationships/image" Target="../media/image31.jpeg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33.xml"/><Relationship Id="rId7" Type="http://schemas.microsoft.com/office/2007/relationships/diagramDrawing" Target="../diagrams/drawing33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3.xml"/><Relationship Id="rId5" Type="http://schemas.openxmlformats.org/officeDocument/2006/relationships/diagramQuickStyle" Target="../diagrams/quickStyle33.xml"/><Relationship Id="rId4" Type="http://schemas.openxmlformats.org/officeDocument/2006/relationships/diagramLayout" Target="../diagrams/layout3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4.xml"/><Relationship Id="rId7" Type="http://schemas.openxmlformats.org/officeDocument/2006/relationships/image" Target="../media/image3.gif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35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diagramLayout" Target="../diagrams/layout35.xml"/><Relationship Id="rId7" Type="http://schemas.openxmlformats.org/officeDocument/2006/relationships/image" Target="../media/image3.gif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diagramLayout" Target="../diagrams/layout36.xml"/><Relationship Id="rId7" Type="http://schemas.openxmlformats.org/officeDocument/2006/relationships/image" Target="../media/image3.gif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gi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57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60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46" y="1124744"/>
            <a:ext cx="2304256" cy="38797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15816" y="2132856"/>
            <a:ext cx="5832648" cy="2554545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бюджета Октябрьского района на 2015 год и на плановый период 2016 и 2017 годов </a:t>
            </a:r>
            <a:endParaRPr lang="ru-RU" sz="40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58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Схема 28"/>
          <p:cNvGraphicFramePr/>
          <p:nvPr>
            <p:extLst>
              <p:ext uri="{D42A27DB-BD31-4B8C-83A1-F6EECF244321}">
                <p14:modId xmlns:p14="http://schemas.microsoft.com/office/powerpoint/2010/main" val="2449181768"/>
              </p:ext>
            </p:extLst>
          </p:nvPr>
        </p:nvGraphicFramePr>
        <p:xfrm>
          <a:off x="0" y="654500"/>
          <a:ext cx="6559282" cy="620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0"/>
            <a:ext cx="9168425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709418"/>
            <a:ext cx="2520282" cy="20162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7540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85489429"/>
              </p:ext>
            </p:extLst>
          </p:nvPr>
        </p:nvGraphicFramePr>
        <p:xfrm>
          <a:off x="0" y="656692"/>
          <a:ext cx="9144000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44208" y="3861048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Повышение роли бюджетной политики для поддержки экономического роста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04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620688"/>
            <a:ext cx="9144000" cy="648072"/>
          </a:xfrm>
        </p:spPr>
        <p:txBody>
          <a:bodyPr tIns="11340"/>
          <a:lstStyle/>
          <a:p>
            <a:pPr eaLnBrk="1">
              <a:lnSpc>
                <a:spcPct val="7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ru-RU" sz="2000" dirty="0" smtClean="0">
                <a:solidFill>
                  <a:schemeClr val="tx1"/>
                </a:solidFill>
                <a:latin typeface="Times New Roman" pitchFamily="16" charset="0"/>
              </a:rPr>
              <a:t>Основные параметры проекта бюджета Октябрьского района на 2015 год</a:t>
            </a:r>
            <a:r>
              <a:rPr lang="ru-RU" sz="2000" dirty="0">
                <a:solidFill>
                  <a:schemeClr val="tx1"/>
                </a:solidFill>
                <a:latin typeface="Times New Roman" pitchFamily="16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6" charset="0"/>
              </a:rPr>
              <a:t>и на плановый период 2016 и 2017 годов (тыс. руб.)</a:t>
            </a:r>
          </a:p>
        </p:txBody>
      </p:sp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165006"/>
              </p:ext>
            </p:extLst>
          </p:nvPr>
        </p:nvGraphicFramePr>
        <p:xfrm>
          <a:off x="166129" y="1412776"/>
          <a:ext cx="8811741" cy="5196460"/>
        </p:xfrm>
        <a:graphic>
          <a:graphicData uri="http://schemas.openxmlformats.org/drawingml/2006/table">
            <a:tbl>
              <a:tblPr firstCol="1" bandRow="1">
                <a:tableStyleId>{BDBED569-4797-4DF1-A0F4-6AAB3CD982D8}</a:tableStyleId>
              </a:tblPr>
              <a:tblGrid>
                <a:gridCol w="1237519"/>
                <a:gridCol w="936104"/>
                <a:gridCol w="949487"/>
                <a:gridCol w="936104"/>
                <a:gridCol w="936104"/>
                <a:gridCol w="1008112"/>
                <a:gridCol w="936104"/>
                <a:gridCol w="922721"/>
                <a:gridCol w="949486"/>
              </a:tblGrid>
              <a:tr h="32653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anchor="ctr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anchor="ctr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anchor="ctr" horzOverflow="overflow"/>
                </a:tc>
              </a:tr>
              <a:tr h="1424846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Решение собрания депутатов Октябрьского района от 19.12.2013 №200 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6850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Решение собрания депутатов Октябрьского района от 19.12.2013 №200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6850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 решения собрания депутатов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8183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Изменение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8183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Решение собрания депутатов Октябрьского района от 19.12.2013 №152 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6850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 решения собрания депутатов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8183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Изменение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8183" marB="49517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 решения собрания депутатов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8183" marB="49517" anchor="ctr" horzOverflow="overflow"/>
                </a:tc>
              </a:tr>
              <a:tr h="43264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 Доходы, всего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1498864,9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1571852,3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1550392,3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-21460,0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1384202,2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1313929,0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-70273,2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1328092,1</a:t>
                      </a:r>
                    </a:p>
                  </a:txBody>
                  <a:tcPr marL="84662" marR="84662" marT="66314" marB="49517" horzOverflow="overflow"/>
                </a:tc>
              </a:tr>
              <a:tr h="19416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66314" marB="49517" horzOverflow="overflow"/>
                </a:tc>
              </a:tr>
              <a:tr h="5563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Налоговые и неналоговые доходы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282908,3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311263,7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280306,6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-30957,1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352860,6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315538,1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-37322,5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342106,5</a:t>
                      </a:r>
                    </a:p>
                  </a:txBody>
                  <a:tcPr marL="84662" marR="84662" marT="66314" marB="49517" horzOverflow="overflow"/>
                </a:tc>
              </a:tr>
              <a:tr h="43216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1215956,6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1260588,6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1270085,7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9497,1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1031341,6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998390,9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-32950,7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985985,6</a:t>
                      </a:r>
                    </a:p>
                  </a:txBody>
                  <a:tcPr marL="84662" marR="84662" marT="66314" marB="49517" horzOverflow="overflow"/>
                </a:tc>
              </a:tr>
              <a:tr h="40970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II. Расходы, всего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1537686,4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1598821,5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1561652,9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-37168,6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1384202,2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1318446,6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-65755,6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1352499,2</a:t>
                      </a:r>
                    </a:p>
                  </a:txBody>
                  <a:tcPr marL="84662" marR="84662" marT="66314" marB="49517" horzOverflow="overflow"/>
                </a:tc>
              </a:tr>
              <a:tr h="45925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III. Дефицит(-), профицит (+)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-38821,5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-26969,2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-11260,6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15708,6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-4517,6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-4517,6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-24407,1</a:t>
                      </a:r>
                    </a:p>
                  </a:txBody>
                  <a:tcPr marL="84662" marR="84662" marT="66314" marB="49517" horzOverflow="overflow"/>
                </a:tc>
              </a:tr>
              <a:tr h="65863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IV. Источники финансирования дефицита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charset="-122"/>
                        <a:cs typeface="Times New Roman" pitchFamily="18" charset="0"/>
                      </a:endParaRPr>
                    </a:p>
                  </a:txBody>
                  <a:tcPr marL="84662" marR="84662" marT="57517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38821,5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26969,2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11260,6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-15708,6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4517,6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4517,6</a:t>
                      </a:r>
                    </a:p>
                  </a:txBody>
                  <a:tcPr marL="84662" marR="84662" marT="66314" marB="4951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charset="-122"/>
                          <a:cs typeface="Times New Roman" pitchFamily="18" charset="0"/>
                        </a:rPr>
                        <a:t>24407,1</a:t>
                      </a:r>
                    </a:p>
                  </a:txBody>
                  <a:tcPr marL="84662" marR="84662" marT="66314" marB="49517" horzOverflow="overflow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86790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610796" y="654500"/>
            <a:ext cx="8228554" cy="470244"/>
          </a:xfrm>
        </p:spPr>
        <p:txBody>
          <a:bodyPr tIns="21168"/>
          <a:lstStyle/>
          <a:p>
            <a:pPr eaLnBrk="1">
              <a:lnSpc>
                <a:spcPts val="28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 бюджета Октябрьского района на 2015 год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-108520" y="1124744"/>
            <a:ext cx="3095789" cy="564500"/>
          </a:xfrm>
        </p:spPr>
        <p:txBody>
          <a:bodyPr tIns="17640">
            <a:normAutofit fontScale="92500" lnSpcReduction="20000"/>
          </a:bodyPr>
          <a:lstStyle/>
          <a:p>
            <a:pPr marL="0" indent="0" algn="ctr" eaLnBrk="1">
              <a:spcAft>
                <a:spcPct val="0"/>
              </a:spcAft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Доходы бюджета</a:t>
            </a:r>
          </a:p>
          <a:p>
            <a:pPr marL="0" indent="0" algn="ctr" eaLnBrk="1">
              <a:spcAft>
                <a:spcPct val="0"/>
              </a:spcAft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6" charset="0"/>
                <a:cs typeface="Times New Roman" pitchFamily="16" charset="0"/>
              </a:rPr>
              <a:t>1 550 392,3</a:t>
            </a:r>
            <a:endParaRPr lang="ru-RU" sz="1800" dirty="0" smtClean="0">
              <a:solidFill>
                <a:schemeClr val="tx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671880" y="1124744"/>
            <a:ext cx="3167470" cy="56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17640" rIns="0" bIns="0"/>
          <a:lstStyle>
            <a:lvl1pPr marL="431800" indent="-32385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marL="0" indent="0" algn="ctr">
              <a:spcAft>
                <a:spcPts val="0"/>
              </a:spcAft>
              <a:buSzPct val="45000"/>
              <a:defRPr/>
            </a:pP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Расходы бюджета</a:t>
            </a:r>
          </a:p>
          <a:p>
            <a:pPr marL="0" indent="0" algn="ctr">
              <a:spcAft>
                <a:spcPts val="0"/>
              </a:spcAft>
              <a:buSzPct val="45000"/>
              <a:defRPr/>
            </a:pP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1 561 652,9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6" y="1556792"/>
            <a:ext cx="8750894" cy="5248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45700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6976" y="273850"/>
            <a:ext cx="7976173" cy="1142440"/>
          </a:xfrm>
        </p:spPr>
        <p:txBody>
          <a:bodyPr/>
          <a:lstStyle/>
          <a:p>
            <a:pPr eaLnBrk="1">
              <a:lnSpc>
                <a:spcPts val="3000"/>
              </a:lnSpc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консолидированного бюджета и бюджета Октябрьского района</a:t>
            </a: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218029"/>
              </p:ext>
            </p:extLst>
          </p:nvPr>
        </p:nvGraphicFramePr>
        <p:xfrm>
          <a:off x="138163" y="1490270"/>
          <a:ext cx="8867673" cy="5251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 bwMode="auto">
          <a:xfrm>
            <a:off x="2915815" y="2061351"/>
            <a:ext cx="745199" cy="25200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1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102,3 </a:t>
            </a:r>
            <a:r>
              <a:rPr lang="ru-RU" sz="11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4337282" y="2398284"/>
            <a:ext cx="745200" cy="32257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1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94,7 </a:t>
            </a:r>
            <a:r>
              <a:rPr lang="ru-RU" sz="11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5652120" y="2309242"/>
            <a:ext cx="745199" cy="2503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1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105,3 </a:t>
            </a:r>
            <a:r>
              <a:rPr lang="ru-RU" sz="11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2905444" y="2932848"/>
            <a:ext cx="745199" cy="25032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103,4 </a:t>
            </a:r>
            <a:r>
              <a:rPr lang="ru-RU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4305384" y="3058014"/>
            <a:ext cx="745200" cy="25032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84,7 </a:t>
            </a:r>
            <a:r>
              <a:rPr lang="ru-RU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5652120" y="3183179"/>
            <a:ext cx="745200" cy="2503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101,1 </a:t>
            </a:r>
            <a:r>
              <a:rPr lang="ru-RU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4106" name="Прямоугольник 3"/>
          <p:cNvSpPr>
            <a:spLocks noChangeArrowheads="1"/>
          </p:cNvSpPr>
          <p:nvPr/>
        </p:nvSpPr>
        <p:spPr bwMode="auto">
          <a:xfrm>
            <a:off x="601441" y="1242388"/>
            <a:ext cx="1354500" cy="267129"/>
          </a:xfrm>
          <a:prstGeom prst="rect">
            <a:avLst/>
          </a:prstGeom>
          <a:noFill/>
          <a:ln w="9525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ru-RU" sz="1400" dirty="0">
                <a:latin typeface="Times New Roman" pitchFamily="16" charset="0"/>
                <a:cs typeface="Times New Roman" pitchFamily="16" charset="0"/>
              </a:rPr>
              <a:t>(тыс. рублей)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61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60543"/>
            <a:ext cx="8229600" cy="475456"/>
          </a:xfrm>
        </p:spPr>
        <p:txBody>
          <a:bodyPr/>
          <a:lstStyle/>
          <a:p>
            <a:pPr eaLnBrk="1">
              <a:lnSpc>
                <a:spcPts val="2500"/>
              </a:lnSpc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собственных доходов бюджета Октябрьского района</a:t>
            </a:r>
          </a:p>
        </p:txBody>
      </p:sp>
      <p:graphicFrame>
        <p:nvGraphicFramePr>
          <p:cNvPr id="4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8412269"/>
              </p:ext>
            </p:extLst>
          </p:nvPr>
        </p:nvGraphicFramePr>
        <p:xfrm>
          <a:off x="287524" y="294458"/>
          <a:ext cx="8568952" cy="6302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6919084" y="1222884"/>
            <a:ext cx="1354501" cy="304090"/>
          </a:xfrm>
          <a:prstGeom prst="rect">
            <a:avLst/>
          </a:prstGeom>
          <a:solidFill>
            <a:srgbClr val="000000">
              <a:alpha val="0"/>
            </a:srgbClr>
          </a:solidFill>
          <a:ln w="9525" algn="ctr">
            <a:solidFill>
              <a:srgbClr val="FFFFFF">
                <a:alpha val="0"/>
              </a:srgbClr>
            </a:solidFill>
            <a:round/>
            <a:headEnd/>
            <a:tailEnd/>
          </a:ln>
          <a:extLst/>
        </p:spPr>
        <p:txBody>
          <a:bodyPr/>
          <a:lstStyle/>
          <a:p>
            <a:r>
              <a:rPr lang="ru-RU" sz="1400" dirty="0">
                <a:latin typeface="Times New Roman" pitchFamily="16" charset="0"/>
                <a:cs typeface="Times New Roman" pitchFamily="16" charset="0"/>
              </a:rPr>
              <a:t>(тыс. рублей)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3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74925"/>
            <a:ext cx="8229600" cy="619472"/>
          </a:xfrm>
        </p:spPr>
        <p:txBody>
          <a:bodyPr/>
          <a:lstStyle/>
          <a:p>
            <a:pPr eaLnBrk="1">
              <a:lnSpc>
                <a:spcPts val="2000"/>
              </a:lnSpc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поступлений собственных доходов консолидированного бюджета и бюджета Октябрьского района</a:t>
            </a:r>
          </a:p>
        </p:txBody>
      </p:sp>
      <p:graphicFrame>
        <p:nvGraphicFramePr>
          <p:cNvPr id="3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9617414"/>
              </p:ext>
            </p:extLst>
          </p:nvPr>
        </p:nvGraphicFramePr>
        <p:xfrm>
          <a:off x="443561" y="1673737"/>
          <a:ext cx="8221037" cy="4878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трелка вправо 4"/>
          <p:cNvSpPr/>
          <p:nvPr/>
        </p:nvSpPr>
        <p:spPr bwMode="auto">
          <a:xfrm rot="20595662">
            <a:off x="4191229" y="2824833"/>
            <a:ext cx="1092588" cy="98842"/>
          </a:xfrm>
          <a:prstGeom prst="right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dirty="0"/>
          </a:p>
        </p:txBody>
      </p:sp>
      <p:sp>
        <p:nvSpPr>
          <p:cNvPr id="5127" name="Стрелка вправо 5"/>
          <p:cNvSpPr>
            <a:spLocks noChangeArrowheads="1"/>
          </p:cNvSpPr>
          <p:nvPr/>
        </p:nvSpPr>
        <p:spPr bwMode="auto">
          <a:xfrm rot="-1183387">
            <a:off x="2997531" y="4635035"/>
            <a:ext cx="1164841" cy="119285"/>
          </a:xfrm>
          <a:prstGeom prst="rightArrow">
            <a:avLst>
              <a:gd name="adj1" fmla="val 50000"/>
              <a:gd name="adj2" fmla="val 49894"/>
            </a:avLst>
          </a:prstGeom>
          <a:solidFill>
            <a:srgbClr val="CC00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100" dirty="0"/>
          </a:p>
        </p:txBody>
      </p:sp>
      <p:sp>
        <p:nvSpPr>
          <p:cNvPr id="5128" name="Стрелка вправо 6"/>
          <p:cNvSpPr>
            <a:spLocks noChangeArrowheads="1"/>
          </p:cNvSpPr>
          <p:nvPr/>
        </p:nvSpPr>
        <p:spPr bwMode="auto">
          <a:xfrm rot="20365679">
            <a:off x="4621162" y="4124050"/>
            <a:ext cx="1170814" cy="115924"/>
          </a:xfrm>
          <a:prstGeom prst="rightArrow">
            <a:avLst>
              <a:gd name="adj1" fmla="val 50000"/>
              <a:gd name="adj2" fmla="val 50289"/>
            </a:avLst>
          </a:prstGeom>
          <a:solidFill>
            <a:srgbClr val="CC00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sz="1100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4364923" y="2517303"/>
            <a:ext cx="745199" cy="25032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107,5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32148" y="2749091"/>
            <a:ext cx="745199" cy="25032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111,5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4638125" y="3953148"/>
            <a:ext cx="745200" cy="25200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108,4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986735" y="4316816"/>
            <a:ext cx="745200" cy="25032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112,6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79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Администратор\Desktop\район\sdau_zhile_na_dolgiy_srok__skidki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356" y="985367"/>
            <a:ext cx="1849416" cy="3113108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bliqueTop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92088"/>
          </a:xfrm>
        </p:spPr>
        <p:txBody>
          <a:bodyPr/>
          <a:lstStyle/>
          <a:p>
            <a:pPr>
              <a:lnSpc>
                <a:spcPts val="2000"/>
              </a:lnSpc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 от использования государственной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муниципальной собственности Октябрьского района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4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972150241"/>
              </p:ext>
            </p:extLst>
          </p:nvPr>
        </p:nvGraphicFramePr>
        <p:xfrm>
          <a:off x="323528" y="1484784"/>
          <a:ext cx="7064340" cy="4421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pic>
        <p:nvPicPr>
          <p:cNvPr id="2051" name="Picture 3" descr="C:\Users\User\Desktop\4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578" y="4105936"/>
            <a:ext cx="1877194" cy="2266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66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507288" cy="619472"/>
          </a:xfrm>
        </p:spPr>
        <p:txBody>
          <a:bodyPr/>
          <a:lstStyle/>
          <a:p>
            <a:pPr eaLnBrk="1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собственных доходов бюджета Октябрьского района в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3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260958"/>
              </p:ext>
            </p:extLst>
          </p:nvPr>
        </p:nvGraphicFramePr>
        <p:xfrm>
          <a:off x="107504" y="1463576"/>
          <a:ext cx="8928992" cy="5205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0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54500"/>
            <a:ext cx="8229600" cy="675878"/>
          </a:xfrm>
        </p:spPr>
        <p:txBody>
          <a:bodyPr/>
          <a:lstStyle/>
          <a:p>
            <a:pPr>
              <a:lnSpc>
                <a:spcPts val="2000"/>
              </a:lnSpc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поступления налога на доходы физических лиц в бюджет Октябрьского района</a:t>
            </a:r>
          </a:p>
        </p:txBody>
      </p:sp>
      <p:graphicFrame>
        <p:nvGraphicFramePr>
          <p:cNvPr id="3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8992844"/>
              </p:ext>
            </p:extLst>
          </p:nvPr>
        </p:nvGraphicFramePr>
        <p:xfrm>
          <a:off x="2470950" y="1487242"/>
          <a:ext cx="6400601" cy="50381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53" y="1772816"/>
            <a:ext cx="2294940" cy="17634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77072"/>
            <a:ext cx="2376264" cy="2121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8347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764704"/>
            <a:ext cx="8686800" cy="619472"/>
          </a:xfrm>
        </p:spPr>
        <p:txBody>
          <a:bodyPr/>
          <a:lstStyle/>
          <a:p>
            <a:pPr eaLnBrk="1">
              <a:lnSpc>
                <a:spcPts val="2200"/>
              </a:lnSpc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поступлений собственных доходов консолидированного бюджета и </a:t>
            </a:r>
            <a:b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Октябрьского района</a:t>
            </a:r>
          </a:p>
        </p:txBody>
      </p:sp>
      <p:graphicFrame>
        <p:nvGraphicFramePr>
          <p:cNvPr id="3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1728467"/>
              </p:ext>
            </p:extLst>
          </p:nvPr>
        </p:nvGraphicFramePr>
        <p:xfrm>
          <a:off x="355451" y="1803102"/>
          <a:ext cx="8433099" cy="4851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148" name="Прямоугольник 2"/>
          <p:cNvSpPr>
            <a:spLocks noChangeArrowheads="1"/>
          </p:cNvSpPr>
          <p:nvPr/>
        </p:nvSpPr>
        <p:spPr bwMode="auto">
          <a:xfrm>
            <a:off x="7020272" y="1922030"/>
            <a:ext cx="1354500" cy="304091"/>
          </a:xfrm>
          <a:prstGeom prst="rect">
            <a:avLst/>
          </a:prstGeom>
          <a:noFill/>
          <a:ln w="9525" algn="ctr">
            <a:solidFill>
              <a:srgbClr val="FFFFFF">
                <a:alpha val="0"/>
              </a:srgbClr>
            </a:solidFill>
            <a:round/>
            <a:headEnd/>
            <a:tailEnd/>
          </a:ln>
        </p:spPr>
        <p:txBody>
          <a:bodyPr/>
          <a:lstStyle/>
          <a:p>
            <a:r>
              <a:rPr lang="ru-RU" sz="1400" dirty="0">
                <a:latin typeface="Times New Roman" pitchFamily="16" charset="0"/>
                <a:cs typeface="Times New Roman" pitchFamily="16" charset="0"/>
              </a:rPr>
              <a:t>(тыс. рублей)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2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54500"/>
            <a:ext cx="8229600" cy="547464"/>
          </a:xfrm>
        </p:spPr>
        <p:txBody>
          <a:bodyPr/>
          <a:lstStyle/>
          <a:p>
            <a:pPr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поступлений бюджетообразующих налогов в бюджет 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3" name="Объект 4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938097959"/>
              </p:ext>
            </p:extLst>
          </p:nvPr>
        </p:nvGraphicFramePr>
        <p:xfrm>
          <a:off x="107504" y="1628800"/>
          <a:ext cx="6285904" cy="5111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2196134"/>
              </p:ext>
            </p:extLst>
          </p:nvPr>
        </p:nvGraphicFramePr>
        <p:xfrm>
          <a:off x="6062960" y="1175544"/>
          <a:ext cx="2838876" cy="25209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778996"/>
              </p:ext>
            </p:extLst>
          </p:nvPr>
        </p:nvGraphicFramePr>
        <p:xfrm>
          <a:off x="5990952" y="3839840"/>
          <a:ext cx="2906078" cy="2825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0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54500"/>
            <a:ext cx="7772400" cy="75827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941481762"/>
              </p:ext>
            </p:extLst>
          </p:nvPr>
        </p:nvGraphicFramePr>
        <p:xfrm>
          <a:off x="467544" y="1772816"/>
          <a:ext cx="828092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522" y="162880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(тыс. рублей)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05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995113"/>
              </p:ext>
            </p:extLst>
          </p:nvPr>
        </p:nvGraphicFramePr>
        <p:xfrm>
          <a:off x="53752" y="548680"/>
          <a:ext cx="9036500" cy="630346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618979"/>
                <a:gridCol w="824169"/>
                <a:gridCol w="824169"/>
                <a:gridCol w="824169"/>
                <a:gridCol w="824169"/>
                <a:gridCol w="824169"/>
                <a:gridCol w="824169"/>
                <a:gridCol w="824169"/>
                <a:gridCol w="824169"/>
                <a:gridCol w="824169"/>
              </a:tblGrid>
              <a:tr h="170072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Расходы бюджета Октябрьского района по подразделам в 2013 - </a:t>
                      </a:r>
                      <a:r>
                        <a:rPr lang="ru-RU" sz="160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 </a:t>
                      </a:r>
                      <a:r>
                        <a:rPr lang="ru-RU" sz="16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годах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3636">
                <a:tc gridSpan="10"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(тыс. рублей)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1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1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1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235907">
                <a:tc row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по разделам бюджетной классификации</a:t>
                      </a: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 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2014 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6912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Отчет об исполнении бюджета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Первоначально утвержденный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Решение Собрания депутатов от </a:t>
                      </a: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19.12.2013 №200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Проект Решения</a:t>
                      </a: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Изменения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Решение Собрания депутатов от </a:t>
                      </a: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19.12.2013 №200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Проект Решения</a:t>
                      </a: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</a:t>
                      </a: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Проект Решения</a:t>
                      </a:r>
                    </a:p>
                  </a:txBody>
                  <a:tcPr marL="4567" marR="4567" marT="4567" marB="0" anchor="ctr"/>
                </a:tc>
              </a:tr>
              <a:tr h="32917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105 990,2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86 725,2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88 664,3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99 903,1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11 238,8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101 038,9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98 356,2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-2 682,7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106 122,6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33481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146 610,9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87 218,9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72 252,6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64 285,8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-7 966,8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81 687,0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54 415,6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-27 271,4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123 999,9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32917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160 886,2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23 157,5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5 674,7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16 782,5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11 107,8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5 674,7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16 782,5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11 107,8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16 782,5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41146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552,2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2633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Образование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683 849,3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882 079,8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959 408,6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908 603,7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-50 804,9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696 305,3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671 878,5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-24 426,8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701 120,3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32917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33 565,6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46 742,6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30895,4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23314,3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-7 581,1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34628,3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24 966,4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-9 661,9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27 241,6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2633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Здравоохранение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22 857,5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7 514,1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4 452,6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16 742,1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12 289,5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4 961,0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12 810,7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7 849,7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11 268,9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2633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305 336,2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339 836,7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370 809,6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355 991,9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-14 817,7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394 802,3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374 158,2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-20 644,1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297 929,8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32917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6 246,4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907,6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873,2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816,6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-56,6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800,0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816,6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816,6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32917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418,7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441,0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463,4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430,8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-32,6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487,0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444,2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-42,8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456,3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41146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Межбюджетные трансферты общего характера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52 891,7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63 063,0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65 327,1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74 782,1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9 455,0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63 817,7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63 817,7</a:t>
                      </a: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66 760,7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  <a:tr h="21944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 – ИТОГО: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1 519 204,9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1537 686,4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1 598 821,5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1 561 652,9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-37 168,6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1 384 202,2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1 318 446,6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-65 755,6</a:t>
                      </a:r>
                    </a:p>
                  </a:txBody>
                  <a:tcPr marL="4567" marR="4567" marT="4567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1 352 499,2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567" marR="4567" marT="4567" marB="0"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0"/>
            <a:ext cx="9144000" cy="54868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05" y="0"/>
            <a:ext cx="312319" cy="5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6571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873" y="93085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Финансовое обеспечение Указов Президента Российской Федерации за счёт собственных средств бюджета района                                                     </a:t>
            </a:r>
          </a:p>
          <a:p>
            <a:pPr algn="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939481"/>
              </p:ext>
            </p:extLst>
          </p:nvPr>
        </p:nvGraphicFramePr>
        <p:xfrm>
          <a:off x="359532" y="1981408"/>
          <a:ext cx="8424935" cy="4759960"/>
        </p:xfrm>
        <a:graphic>
          <a:graphicData uri="http://schemas.openxmlformats.org/drawingml/2006/table">
            <a:tbl>
              <a:tblPr bandRow="1">
                <a:tableStyleId>{BC89EF96-8CEA-46FF-86C4-4CE0E7609802}</a:tableStyleId>
              </a:tblPr>
              <a:tblGrid>
                <a:gridCol w="4340119"/>
                <a:gridCol w="1448944"/>
                <a:gridCol w="1357873"/>
                <a:gridCol w="127799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Указа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 год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 год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 год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Указ от 07.05.2013 № 597 «О мероприятиях по реализации государственной социальной политики»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</a:pPr>
                      <a:r>
                        <a:rPr lang="ru-RU" dirty="0" smtClean="0"/>
                        <a:t>22 825,3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</a:pPr>
                      <a:r>
                        <a:rPr lang="ru-RU" dirty="0" smtClean="0"/>
                        <a:t>27 044,1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</a:pPr>
                      <a:r>
                        <a:rPr lang="ru-RU" dirty="0" smtClean="0"/>
                        <a:t>34 805,5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Указ от 01.06.2012 № 761 «О национальной стратегии действий в интересах детей на 2012-2017 годы» (в части повышения заработной платы)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Указ от 28.12.2012 № 1688 «О некоторых мерах</a:t>
                      </a:r>
                      <a:r>
                        <a:rPr lang="ru-RU" baseline="0" dirty="0" smtClean="0"/>
                        <a:t> по реализации государственной политики в сфере защиты детей сирот и детей, оставшихся без попечения родителей</a:t>
                      </a:r>
                      <a:r>
                        <a:rPr lang="ru-RU" dirty="0" smtClean="0"/>
                        <a:t>» (в части повышения заработной платы)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72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2" y="764704"/>
            <a:ext cx="6287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указов Президента Российской Федерации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41208832"/>
              </p:ext>
            </p:extLst>
          </p:nvPr>
        </p:nvGraphicFramePr>
        <p:xfrm>
          <a:off x="863080" y="1973064"/>
          <a:ext cx="8280920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502" y="2348880"/>
            <a:ext cx="1417353" cy="38884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Повышение заработной платы работников </a:t>
            </a:r>
          </a:p>
          <a:p>
            <a:pPr algn="ctr"/>
            <a:r>
              <a:rPr 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бюджетного сектора 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экономики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105537"/>
              </p:ext>
            </p:extLst>
          </p:nvPr>
        </p:nvGraphicFramePr>
        <p:xfrm>
          <a:off x="3779912" y="1484784"/>
          <a:ext cx="3744416" cy="7416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66106"/>
                <a:gridCol w="1282166"/>
                <a:gridCol w="1296144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Средняя зарплата (рублей)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031841"/>
              </p:ext>
            </p:extLst>
          </p:nvPr>
        </p:nvGraphicFramePr>
        <p:xfrm>
          <a:off x="7524328" y="908720"/>
          <a:ext cx="1512168" cy="1310640"/>
        </p:xfrm>
        <a:graphic>
          <a:graphicData uri="http://schemas.openxmlformats.org/drawingml/2006/table">
            <a:tbl>
              <a:tblPr bandRow="1">
                <a:tableStyleId>{BDBED569-4797-4DF1-A0F4-6AAB3CD982D8}</a:tableStyleId>
              </a:tblPr>
              <a:tblGrid>
                <a:gridCol w="1512168"/>
              </a:tblGrid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Включено в бюджет на 2015-2017 годы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(млн. рублей)</a:t>
                      </a: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62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389454235"/>
              </p:ext>
            </p:extLst>
          </p:nvPr>
        </p:nvGraphicFramePr>
        <p:xfrm>
          <a:off x="0" y="1268760"/>
          <a:ext cx="9144000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4" name="Заголовок 43"/>
          <p:cNvSpPr>
            <a:spLocks noGrp="1"/>
          </p:cNvSpPr>
          <p:nvPr>
            <p:ph type="title"/>
          </p:nvPr>
        </p:nvSpPr>
        <p:spPr>
          <a:xfrm>
            <a:off x="250404" y="692696"/>
            <a:ext cx="8892480" cy="432048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бюджета Октябрьского района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2015 год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5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3029330"/>
              </p:ext>
            </p:extLst>
          </p:nvPr>
        </p:nvGraphicFramePr>
        <p:xfrm>
          <a:off x="53752" y="1052736"/>
          <a:ext cx="9036496" cy="5976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7504" y="764704"/>
            <a:ext cx="8712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Расходы бюджета Октябрьского района в 2015 году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9663" y="580526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Социальная сфера –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1 305 468,6 млн. рублей или 83,6 %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654500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расходов бюджета Октябрьского района в 2015 году по разделам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04745" y="1196751"/>
            <a:ext cx="2592288" cy="5184576"/>
            <a:chOff x="0" y="216848"/>
            <a:chExt cx="2083224" cy="3140580"/>
          </a:xfrm>
          <a:solidFill>
            <a:srgbClr val="C0000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" name="Прямоугольник 6"/>
            <p:cNvSpPr/>
            <p:nvPr/>
          </p:nvSpPr>
          <p:spPr>
            <a:xfrm>
              <a:off x="0" y="216848"/>
              <a:ext cx="2083224" cy="314058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8" name="Прямоугольник 7"/>
            <p:cNvSpPr/>
            <p:nvPr/>
          </p:nvSpPr>
          <p:spPr>
            <a:xfrm>
              <a:off x="0" y="216848"/>
              <a:ext cx="2083224" cy="314058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Образование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58,2 %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2997033" y="1203227"/>
            <a:ext cx="3173360" cy="2872308"/>
            <a:chOff x="0" y="0"/>
            <a:chExt cx="4048284" cy="2540653"/>
          </a:xfrm>
          <a:solidFill>
            <a:srgbClr val="FF990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0" y="0"/>
              <a:ext cx="4048284" cy="2540653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0" y="0"/>
              <a:ext cx="4048284" cy="2540653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Социальная политика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22,8 %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978356" y="4084290"/>
            <a:ext cx="3166141" cy="1296144"/>
            <a:chOff x="0" y="246738"/>
            <a:chExt cx="4054431" cy="1760849"/>
          </a:xfrm>
          <a:solidFill>
            <a:srgbClr val="0000FF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3" name="Прямоугольник 12"/>
            <p:cNvSpPr/>
            <p:nvPr/>
          </p:nvSpPr>
          <p:spPr>
            <a:xfrm>
              <a:off x="0" y="246738"/>
              <a:ext cx="4054431" cy="1760849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рямоугольник 13"/>
            <p:cNvSpPr/>
            <p:nvPr/>
          </p:nvSpPr>
          <p:spPr>
            <a:xfrm>
              <a:off x="0" y="246738"/>
              <a:ext cx="4054431" cy="1760849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Национальная экономика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4,1 %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2956628" y="5399087"/>
            <a:ext cx="3166140" cy="1008112"/>
            <a:chOff x="1008103" y="-36356"/>
            <a:chExt cx="3587449" cy="1366668"/>
          </a:xfrm>
          <a:solidFill>
            <a:srgbClr val="66330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6" name="Прямоугольник 15"/>
            <p:cNvSpPr/>
            <p:nvPr/>
          </p:nvSpPr>
          <p:spPr>
            <a:xfrm>
              <a:off x="1008103" y="144016"/>
              <a:ext cx="3587449" cy="1186296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</p:sp>
        <p:sp>
          <p:nvSpPr>
            <p:cNvPr id="17" name="Прямоугольник 16"/>
            <p:cNvSpPr/>
            <p:nvPr/>
          </p:nvSpPr>
          <p:spPr>
            <a:xfrm>
              <a:off x="1008103" y="-36356"/>
              <a:ext cx="3587449" cy="1366668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Общегосударственные вопросы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6,4 %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147176" y="1196751"/>
            <a:ext cx="2745304" cy="1296145"/>
            <a:chOff x="1440159" y="2808318"/>
            <a:chExt cx="2745304" cy="1647182"/>
          </a:xfrm>
          <a:solidFill>
            <a:srgbClr val="FF0066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9" name="Прямоугольник 18"/>
            <p:cNvSpPr/>
            <p:nvPr/>
          </p:nvSpPr>
          <p:spPr>
            <a:xfrm>
              <a:off x="1440159" y="2808318"/>
              <a:ext cx="2745304" cy="1647182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20" name="Прямоугольник 19"/>
            <p:cNvSpPr/>
            <p:nvPr/>
          </p:nvSpPr>
          <p:spPr>
            <a:xfrm>
              <a:off x="1440159" y="2808318"/>
              <a:ext cx="2745304" cy="1647182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90500" h="381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Межбюджетные трансферты 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4,8 %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156176" y="2348880"/>
            <a:ext cx="2740740" cy="1049661"/>
            <a:chOff x="2160238" y="1588755"/>
            <a:chExt cx="1736510" cy="1435578"/>
          </a:xfrm>
          <a:solidFill>
            <a:srgbClr val="7030A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2" name="Прямоугольник 21"/>
            <p:cNvSpPr/>
            <p:nvPr/>
          </p:nvSpPr>
          <p:spPr>
            <a:xfrm>
              <a:off x="2160238" y="1848379"/>
              <a:ext cx="1736510" cy="1175954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рямоугольник 22"/>
            <p:cNvSpPr/>
            <p:nvPr/>
          </p:nvSpPr>
          <p:spPr>
            <a:xfrm>
              <a:off x="2160238" y="1588755"/>
              <a:ext cx="1736510" cy="1175954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Культура, кинематография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1,5 %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151740" y="3284984"/>
            <a:ext cx="2740740" cy="1065375"/>
            <a:chOff x="1473973" y="4176301"/>
            <a:chExt cx="2151960" cy="103195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5" name="Прямоугольник 24"/>
            <p:cNvSpPr/>
            <p:nvPr/>
          </p:nvSpPr>
          <p:spPr>
            <a:xfrm>
              <a:off x="1473973" y="4176301"/>
              <a:ext cx="2151960" cy="103195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рямоугольник 25"/>
            <p:cNvSpPr/>
            <p:nvPr/>
          </p:nvSpPr>
          <p:spPr>
            <a:xfrm>
              <a:off x="1473973" y="4176301"/>
              <a:ext cx="2151960" cy="963160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Жилищно – коммунальное хозяйство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1,1</a:t>
              </a: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6143306" y="4221088"/>
            <a:ext cx="2735752" cy="889692"/>
            <a:chOff x="1359091" y="1543873"/>
            <a:chExt cx="2586402" cy="1379020"/>
          </a:xfrm>
          <a:solidFill>
            <a:srgbClr val="00FF0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8" name="Прямоугольник 27"/>
            <p:cNvSpPr/>
            <p:nvPr/>
          </p:nvSpPr>
          <p:spPr>
            <a:xfrm>
              <a:off x="1359091" y="1543873"/>
              <a:ext cx="2586402" cy="137902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Прямоугольник 28"/>
            <p:cNvSpPr/>
            <p:nvPr/>
          </p:nvSpPr>
          <p:spPr>
            <a:xfrm>
              <a:off x="1359091" y="1543873"/>
              <a:ext cx="2586402" cy="137902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Здравоохранение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1,1 %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6143306" y="5085184"/>
            <a:ext cx="2735752" cy="781235"/>
            <a:chOff x="0" y="3990174"/>
            <a:chExt cx="2937301" cy="781235"/>
          </a:xfrm>
          <a:solidFill>
            <a:srgbClr val="00CCFF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1" name="Прямоугольник 30"/>
            <p:cNvSpPr/>
            <p:nvPr/>
          </p:nvSpPr>
          <p:spPr>
            <a:xfrm>
              <a:off x="0" y="3990174"/>
              <a:ext cx="2937301" cy="78123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Прямоугольник 31"/>
            <p:cNvSpPr/>
            <p:nvPr/>
          </p:nvSpPr>
          <p:spPr>
            <a:xfrm>
              <a:off x="0" y="3990174"/>
              <a:ext cx="2937301" cy="78123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Физическая культура и спорт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0,1 %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6122768" y="5866419"/>
            <a:ext cx="2769712" cy="540780"/>
            <a:chOff x="0" y="3990174"/>
            <a:chExt cx="2973763" cy="781235"/>
          </a:xfrm>
          <a:solidFill>
            <a:srgbClr val="00CCFF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4" name="Прямоугольник 33"/>
            <p:cNvSpPr/>
            <p:nvPr/>
          </p:nvSpPr>
          <p:spPr>
            <a:xfrm>
              <a:off x="0" y="3990174"/>
              <a:ext cx="2937301" cy="781235"/>
            </a:xfrm>
            <a:prstGeom prst="rect">
              <a:avLst/>
            </a:prstGeom>
            <a:solidFill>
              <a:srgbClr val="E7E2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Прямоугольник 34"/>
            <p:cNvSpPr/>
            <p:nvPr/>
          </p:nvSpPr>
          <p:spPr>
            <a:xfrm>
              <a:off x="36462" y="3990174"/>
              <a:ext cx="2937301" cy="781235"/>
            </a:xfrm>
            <a:prstGeom prst="rect">
              <a:avLst/>
            </a:prstGeom>
            <a:solidFill>
              <a:srgbClr val="E7E2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СМИ 0,1 %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335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496562"/>
              </p:ext>
            </p:extLst>
          </p:nvPr>
        </p:nvGraphicFramePr>
        <p:xfrm>
          <a:off x="179510" y="908720"/>
          <a:ext cx="8784980" cy="4657477"/>
        </p:xfrm>
        <a:graphic>
          <a:graphicData uri="http://schemas.openxmlformats.org/drawingml/2006/table">
            <a:tbl>
              <a:tblPr firstRow="1" lastRow="1">
                <a:tableStyleId>{8799B23B-EC83-4686-B30A-512413B5E67A}</a:tableStyleId>
              </a:tblPr>
              <a:tblGrid>
                <a:gridCol w="2232250"/>
                <a:gridCol w="1507062"/>
                <a:gridCol w="1261417"/>
                <a:gridCol w="1261417"/>
                <a:gridCol w="1261417"/>
                <a:gridCol w="1261417"/>
              </a:tblGrid>
              <a:tr h="79472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Объемы межбюджетных трансфертов бюджетам поселений</a:t>
                      </a:r>
                      <a:br>
                        <a:rPr lang="ru-RU" sz="20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 2010 - </a:t>
                      </a:r>
                      <a:r>
                        <a:rPr lang="ru-RU" sz="200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 </a:t>
                      </a:r>
                      <a:r>
                        <a:rPr lang="ru-RU" sz="20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годах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4194">
                <a:tc>
                  <a:txBody>
                    <a:bodyPr/>
                    <a:lstStyle/>
                    <a:p>
                      <a:pPr algn="ctr" fontAlgn="ctr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</a:rPr>
                        <a:t>(тыс. рублей)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871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Наименование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2010 год (факт)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2013 год</a:t>
                      </a:r>
                      <a:br>
                        <a:rPr lang="ru-RU" sz="1600" u="none" strike="noStrike" dirty="0">
                          <a:effectLst/>
                        </a:rPr>
                      </a:br>
                      <a:r>
                        <a:rPr lang="ru-RU" sz="1600" u="none" strike="noStrike" dirty="0">
                          <a:effectLst/>
                        </a:rPr>
                        <a:t>(первоначальный бюджет)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2015 </a:t>
                      </a:r>
                      <a:r>
                        <a:rPr lang="ru-RU" sz="1600" u="none" strike="noStrike" dirty="0">
                          <a:effectLst/>
                        </a:rPr>
                        <a:t>год</a:t>
                      </a:r>
                      <a:br>
                        <a:rPr lang="ru-RU" sz="1600" u="none" strike="noStrike" dirty="0">
                          <a:effectLst/>
                        </a:rPr>
                      </a:br>
                      <a:r>
                        <a:rPr lang="ru-RU" sz="1600" u="none" strike="noStrike" dirty="0">
                          <a:effectLst/>
                        </a:rPr>
                        <a:t>(проект)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871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</a:rPr>
                        <a:t>Дотации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49 </a:t>
                      </a:r>
                      <a:r>
                        <a:rPr lang="ru-RU" sz="1600" u="none" strike="noStrike" dirty="0">
                          <a:effectLst/>
                        </a:rPr>
                        <a:t>879,8 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52 </a:t>
                      </a:r>
                      <a:r>
                        <a:rPr lang="ru-RU" sz="1600" u="none" strike="noStrike" dirty="0">
                          <a:effectLst/>
                        </a:rPr>
                        <a:t>891,7 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106,0%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74 782,1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141,4%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</a:tr>
              <a:tr h="8871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 smtClean="0">
                          <a:effectLst/>
                        </a:rPr>
                        <a:t>Иные межбюджетные трансферты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289 </a:t>
                      </a:r>
                      <a:r>
                        <a:rPr lang="ru-RU" sz="1600" u="none" strike="noStrike" dirty="0">
                          <a:effectLst/>
                        </a:rPr>
                        <a:t>914,1 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</a:rPr>
                        <a:t>176 </a:t>
                      </a:r>
                      <a:r>
                        <a:rPr lang="ru-RU" sz="1600" u="none" strike="noStrike" dirty="0">
                          <a:effectLst/>
                        </a:rPr>
                        <a:t>498,8  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60,9%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53299,0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30,2%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</a:tr>
              <a:tr h="8871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Итого: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339 793,9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229 390,5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67,5%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128 081,1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55,8%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37" marR="9037" marT="9037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8407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7524" y="654500"/>
            <a:ext cx="8568952" cy="417289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Объемы межбюджетных трансфертов бюджетам поселений в 2010-2015 годах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880826405"/>
              </p:ext>
            </p:extLst>
          </p:nvPr>
        </p:nvGraphicFramePr>
        <p:xfrm>
          <a:off x="600923" y="1340768"/>
          <a:ext cx="7942153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65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13348164"/>
              </p:ext>
            </p:extLst>
          </p:nvPr>
        </p:nvGraphicFramePr>
        <p:xfrm>
          <a:off x="323528" y="1700808"/>
          <a:ext cx="8640960" cy="4856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 flipV="1">
            <a:off x="1866901" y="3014445"/>
            <a:ext cx="648072" cy="489756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807804" y="3058445"/>
            <a:ext cx="720080" cy="288032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785059" y="3320067"/>
            <a:ext cx="648072" cy="2641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4619532" y="2886615"/>
            <a:ext cx="720080" cy="432048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694939" y="2928501"/>
            <a:ext cx="648072" cy="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588224" y="2928501"/>
            <a:ext cx="648072" cy="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745288" y="3413731"/>
            <a:ext cx="8912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116,7 %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71800" y="3412727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92,2 %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32405" y="3428600"/>
            <a:ext cx="900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98,6 %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624468" y="3263498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113,3 %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50923" y="3014445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101,4 %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588224" y="3033184"/>
            <a:ext cx="900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98,7 %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3568" y="844084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Дотация на выравнивание бюджетной обеспеченности поселений Октябрьского района на 2010 – 2017 годы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7524328" y="2636912"/>
            <a:ext cx="648072" cy="291589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542584" y="2868141"/>
            <a:ext cx="900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104,6%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86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413817043"/>
              </p:ext>
            </p:extLst>
          </p:nvPr>
        </p:nvGraphicFramePr>
        <p:xfrm>
          <a:off x="55937" y="2718212"/>
          <a:ext cx="8892480" cy="395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Прямая со стрелкой 2"/>
          <p:cNvCxnSpPr/>
          <p:nvPr/>
        </p:nvCxnSpPr>
        <p:spPr>
          <a:xfrm flipV="1">
            <a:off x="2757218" y="3284761"/>
            <a:ext cx="594710" cy="62358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flipV="1">
            <a:off x="4130686" y="3302161"/>
            <a:ext cx="539615" cy="44958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477268" y="3302161"/>
            <a:ext cx="534892" cy="33238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694569520"/>
              </p:ext>
            </p:extLst>
          </p:nvPr>
        </p:nvGraphicFramePr>
        <p:xfrm>
          <a:off x="971600" y="620688"/>
          <a:ext cx="7812868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7544" y="23488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ыс. рублей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620688"/>
            <a:ext cx="633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расходов за счет средств областного бюджета и бюджета Октябрьского района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7956" y="2899780"/>
            <a:ext cx="7539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130,7%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67944" y="2994384"/>
            <a:ext cx="857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103,7 %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80112" y="3193231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79,5%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77587" y="4493352"/>
            <a:ext cx="8979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86,2 %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48182" y="4705399"/>
            <a:ext cx="667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100 %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36096" y="4705399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107,7 %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6856494" y="3603208"/>
            <a:ext cx="667834" cy="41816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856494" y="4968693"/>
            <a:ext cx="595826" cy="44483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04248" y="3337247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101,4%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76256" y="4705399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98,8%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60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801753"/>
            <a:ext cx="79686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Динамика расходов за счет собственных доходов бюджета             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Октябрьского района в 2013 – 2016 годах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874416519"/>
              </p:ext>
            </p:extLst>
          </p:nvPr>
        </p:nvGraphicFramePr>
        <p:xfrm>
          <a:off x="239376" y="1340768"/>
          <a:ext cx="8725112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4155150" y="3429000"/>
            <a:ext cx="992914" cy="72008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5148064" y="3429000"/>
            <a:ext cx="936104" cy="91430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75520" y="5147900"/>
            <a:ext cx="1048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- 11,4 %</a:t>
            </a:r>
            <a:endParaRPr lang="ru-RU" b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52212" y="2599075"/>
            <a:ext cx="7917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91,9%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6012160" y="3429000"/>
            <a:ext cx="1008112" cy="45715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247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36712"/>
            <a:ext cx="9144000" cy="788141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Октябрьского района за счет средств субсидий, субвенций и иных межбюджетных трансфертов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2013-2017 годах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5613675"/>
              </p:ext>
            </p:extLst>
          </p:nvPr>
        </p:nvGraphicFramePr>
        <p:xfrm>
          <a:off x="395536" y="1484784"/>
          <a:ext cx="8460000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 flipV="1">
            <a:off x="1763688" y="2312876"/>
            <a:ext cx="1224136" cy="468052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397936" y="2204864"/>
            <a:ext cx="1398200" cy="216024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Стрелка вправо 13"/>
          <p:cNvSpPr/>
          <p:nvPr/>
        </p:nvSpPr>
        <p:spPr>
          <a:xfrm rot="21410083">
            <a:off x="1540785" y="5113046"/>
            <a:ext cx="5771732" cy="2561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cxnSp>
        <p:nvCxnSpPr>
          <p:cNvPr id="15" name="Прямая со стрелкой 14"/>
          <p:cNvCxnSpPr/>
          <p:nvPr/>
        </p:nvCxnSpPr>
        <p:spPr>
          <a:xfrm flipV="1">
            <a:off x="5796136" y="2312876"/>
            <a:ext cx="1398200" cy="126014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07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764704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Объем бюджетных ассигнований на реализацию программ </a:t>
            </a:r>
          </a:p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2013 – 2017 годах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09370900"/>
              </p:ext>
            </p:extLst>
          </p:nvPr>
        </p:nvGraphicFramePr>
        <p:xfrm>
          <a:off x="251520" y="1628800"/>
          <a:ext cx="8712968" cy="4624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 flipV="1">
            <a:off x="3131840" y="2566256"/>
            <a:ext cx="576064" cy="756084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645786" y="3212976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CC00"/>
                </a:solidFill>
              </a:rPr>
              <a:t>102,4 %</a:t>
            </a:r>
            <a:endParaRPr lang="ru-RU" b="1" dirty="0">
              <a:solidFill>
                <a:srgbClr val="00CC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23928" y="1907540"/>
            <a:ext cx="1173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1522468,8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29708" y="2321697"/>
            <a:ext cx="1194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1281096,3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67350" y="2555612"/>
            <a:ext cx="130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1307699,2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3707904" y="2499629"/>
            <a:ext cx="576064" cy="65276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71900" y="2627620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CC00"/>
                </a:solidFill>
              </a:rPr>
              <a:t>101,5%</a:t>
            </a:r>
            <a:endParaRPr lang="ru-RU" b="1" dirty="0">
              <a:solidFill>
                <a:srgbClr val="00CC00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319972" y="2506363"/>
            <a:ext cx="684076" cy="427873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355976" y="2915652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CC00"/>
                </a:solidFill>
              </a:rPr>
              <a:t>84,1%</a:t>
            </a:r>
            <a:endParaRPr lang="ru-RU" b="1" dirty="0">
              <a:solidFill>
                <a:srgbClr val="00CC00"/>
              </a:solidFill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4986046" y="2720299"/>
            <a:ext cx="684076" cy="236094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112060" y="2985914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CC00"/>
                </a:solidFill>
              </a:rPr>
              <a:t>102,1%</a:t>
            </a:r>
            <a:endParaRPr lang="ru-RU" b="1" dirty="0">
              <a:solidFill>
                <a:srgbClr val="00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80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654500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Темп роста расходов на содержание органов местного самоуправления в объёме расходов бюджета Октябрьского района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992075801"/>
              </p:ext>
            </p:extLst>
          </p:nvPr>
        </p:nvGraphicFramePr>
        <p:xfrm>
          <a:off x="614429" y="1313554"/>
          <a:ext cx="8208912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627784" y="5178678"/>
            <a:ext cx="9420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81 272,5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55976" y="5189582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82 778,7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3390067" y="5162664"/>
            <a:ext cx="1143404" cy="57552"/>
          </a:xfrm>
          <a:prstGeom prst="straightConnector1">
            <a:avLst/>
          </a:prstGeom>
          <a:ln w="19050">
            <a:solidFill>
              <a:srgbClr val="00CCFF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646440" y="1709141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109,6 %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65725" y="4828197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101,9 %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3528" y="5205771"/>
            <a:ext cx="1299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ыс. рублей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25559" y="1549893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101,6 %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5120784" y="5162664"/>
            <a:ext cx="1143404" cy="57553"/>
          </a:xfrm>
          <a:prstGeom prst="straightConnector1">
            <a:avLst/>
          </a:prstGeom>
          <a:ln w="19050">
            <a:solidFill>
              <a:srgbClr val="00CCFF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084168" y="5189582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81 947,1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858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60811"/>
            <a:ext cx="8280920" cy="691925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муниципальных программ Октябрьского района на 2015 год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" name="Схема 23"/>
          <p:cNvGraphicFramePr/>
          <p:nvPr>
            <p:extLst>
              <p:ext uri="{D42A27DB-BD31-4B8C-83A1-F6EECF244321}">
                <p14:modId xmlns:p14="http://schemas.microsoft.com/office/powerpoint/2010/main" val="3530286435"/>
              </p:ext>
            </p:extLst>
          </p:nvPr>
        </p:nvGraphicFramePr>
        <p:xfrm>
          <a:off x="323528" y="1052736"/>
          <a:ext cx="849694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1030" y="657366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Доля муниципальных программ в общем объеме расходов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79512" y="1303697"/>
            <a:ext cx="2304256" cy="1189199"/>
            <a:chOff x="695050" y="720926"/>
            <a:chExt cx="791362" cy="629130"/>
          </a:xfrm>
          <a:scene3d>
            <a:camera prst="orthographicFront"/>
            <a:lightRig rig="flat" dir="t"/>
          </a:scene3d>
        </p:grpSpPr>
        <p:sp>
          <p:nvSpPr>
            <p:cNvPr id="8" name="Прямоугольник 7"/>
            <p:cNvSpPr/>
            <p:nvPr/>
          </p:nvSpPr>
          <p:spPr>
            <a:xfrm>
              <a:off x="695050" y="742810"/>
              <a:ext cx="791362" cy="607246"/>
            </a:xfrm>
            <a:prstGeom prst="rect">
              <a:avLst/>
            </a:prstGeom>
            <a:gradFill rotWithShape="0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</a:gra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9" name="Прямоугольник 8"/>
            <p:cNvSpPr/>
            <p:nvPr/>
          </p:nvSpPr>
          <p:spPr>
            <a:xfrm>
              <a:off x="695050" y="720926"/>
              <a:ext cx="791362" cy="62913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образования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56,23%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" name="Picture 2" descr="\\Adminpro\обмен\1 Обмен в отделе\картинки\загруженно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17" y="1844824"/>
            <a:ext cx="779381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179512" y="2492896"/>
            <a:ext cx="2308981" cy="1301477"/>
            <a:chOff x="1015575" y="1513653"/>
            <a:chExt cx="929862" cy="508234"/>
          </a:xfrm>
          <a:solidFill>
            <a:srgbClr val="FF0066"/>
          </a:solidFill>
          <a:scene3d>
            <a:camera prst="orthographicFront"/>
            <a:lightRig rig="flat" dir="t"/>
          </a:scene3d>
        </p:grpSpPr>
        <p:sp>
          <p:nvSpPr>
            <p:cNvPr id="12" name="Прямоугольник 11"/>
            <p:cNvSpPr/>
            <p:nvPr/>
          </p:nvSpPr>
          <p:spPr>
            <a:xfrm>
              <a:off x="1015575" y="1513653"/>
              <a:ext cx="929862" cy="508234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13" name="Прямоугольник 12"/>
            <p:cNvSpPr/>
            <p:nvPr/>
          </p:nvSpPr>
          <p:spPr>
            <a:xfrm>
              <a:off x="1015575" y="1513653"/>
              <a:ext cx="929862" cy="50823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Социальная поддержка граждан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21,05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26" name="Picture 2" descr="\\Adminpro\обмен\1 Обмен в отделе\картинки\mother_ki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35" y="3362325"/>
            <a:ext cx="753563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173943" y="3794373"/>
            <a:ext cx="2314550" cy="930771"/>
            <a:chOff x="2195736" y="231799"/>
            <a:chExt cx="1110921" cy="890919"/>
          </a:xfrm>
          <a:solidFill>
            <a:srgbClr val="660066"/>
          </a:solidFill>
          <a:scene3d>
            <a:camera prst="orthographicFront"/>
            <a:lightRig rig="flat" dir="t"/>
          </a:scene3d>
        </p:grpSpPr>
        <p:sp>
          <p:nvSpPr>
            <p:cNvPr id="16" name="Прямоугольник 15"/>
            <p:cNvSpPr/>
            <p:nvPr/>
          </p:nvSpPr>
          <p:spPr>
            <a:xfrm>
              <a:off x="2195736" y="231799"/>
              <a:ext cx="1110921" cy="890919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17" name="Прямоугольник 16"/>
            <p:cNvSpPr/>
            <p:nvPr/>
          </p:nvSpPr>
          <p:spPr>
            <a:xfrm>
              <a:off x="2195736" y="231799"/>
              <a:ext cx="1110921" cy="89091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Управление муниципальными финансами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5,55 %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27" name="Picture 3" descr="\\Adminpro\обмен\1 Обмен в отделе\картинки\график-роста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17" y="4259758"/>
            <a:ext cx="658366" cy="46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Группа 21"/>
          <p:cNvGrpSpPr/>
          <p:nvPr/>
        </p:nvGrpSpPr>
        <p:grpSpPr>
          <a:xfrm>
            <a:off x="166413" y="4725144"/>
            <a:ext cx="2317355" cy="842669"/>
            <a:chOff x="5580113" y="4048222"/>
            <a:chExt cx="744280" cy="606564"/>
          </a:xfrm>
          <a:scene3d>
            <a:camera prst="orthographicFront"/>
            <a:lightRig rig="flat" dir="t"/>
          </a:scene3d>
        </p:grpSpPr>
        <p:sp>
          <p:nvSpPr>
            <p:cNvPr id="23" name="Прямоугольник 22"/>
            <p:cNvSpPr/>
            <p:nvPr/>
          </p:nvSpPr>
          <p:spPr>
            <a:xfrm>
              <a:off x="5580113" y="4048222"/>
              <a:ext cx="744280" cy="606564"/>
            </a:xfrm>
            <a:prstGeom prst="rect">
              <a:avLst/>
            </a:prstGeom>
            <a:solidFill>
              <a:srgbClr val="00CCFF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Прямоугольник 23"/>
            <p:cNvSpPr/>
            <p:nvPr/>
          </p:nvSpPr>
          <p:spPr>
            <a:xfrm>
              <a:off x="5580113" y="4048222"/>
              <a:ext cx="744280" cy="6065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транспортной системы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2,22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28" name="Picture 4" descr="\\Adminpro\обмен\1 Обмен в отделе\картинки\автобус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07" y="5055787"/>
            <a:ext cx="671276" cy="51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Группа 25"/>
          <p:cNvGrpSpPr/>
          <p:nvPr/>
        </p:nvGrpSpPr>
        <p:grpSpPr>
          <a:xfrm>
            <a:off x="173942" y="5589132"/>
            <a:ext cx="2309825" cy="884512"/>
            <a:chOff x="4707991" y="579392"/>
            <a:chExt cx="1219052" cy="1038278"/>
          </a:xfrm>
          <a:solidFill>
            <a:srgbClr val="00FF00"/>
          </a:solidFill>
          <a:scene3d>
            <a:camera prst="orthographicFront"/>
            <a:lightRig rig="flat" dir="t"/>
          </a:scene3d>
        </p:grpSpPr>
        <p:sp>
          <p:nvSpPr>
            <p:cNvPr id="27" name="Прямоугольник 26"/>
            <p:cNvSpPr/>
            <p:nvPr/>
          </p:nvSpPr>
          <p:spPr>
            <a:xfrm>
              <a:off x="4707991" y="579392"/>
              <a:ext cx="1219052" cy="1038278"/>
            </a:xfrm>
            <a:prstGeom prst="rect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28" name="Прямоугольник 27"/>
            <p:cNvSpPr/>
            <p:nvPr/>
          </p:nvSpPr>
          <p:spPr>
            <a:xfrm>
              <a:off x="4707991" y="579392"/>
              <a:ext cx="1219052" cy="1038278"/>
            </a:xfrm>
            <a:prstGeom prst="rect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культуры и туризма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2,46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29" name="Picture 5" descr="\\Adminpro\обмен\1 Обмен в отделе\картинки\21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05" y="5880531"/>
            <a:ext cx="694400" cy="59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Группа 29"/>
          <p:cNvGrpSpPr/>
          <p:nvPr/>
        </p:nvGrpSpPr>
        <p:grpSpPr>
          <a:xfrm>
            <a:off x="2483767" y="1343550"/>
            <a:ext cx="2160241" cy="933322"/>
            <a:chOff x="0" y="919469"/>
            <a:chExt cx="1211706" cy="1345740"/>
          </a:xfrm>
          <a:solidFill>
            <a:srgbClr val="0000FF"/>
          </a:solidFill>
          <a:scene3d>
            <a:camera prst="orthographicFront"/>
            <a:lightRig rig="flat" dir="t"/>
          </a:scene3d>
        </p:grpSpPr>
        <p:sp>
          <p:nvSpPr>
            <p:cNvPr id="31" name="Прямоугольник 30"/>
            <p:cNvSpPr/>
            <p:nvPr/>
          </p:nvSpPr>
          <p:spPr>
            <a:xfrm>
              <a:off x="0" y="919469"/>
              <a:ext cx="1211706" cy="1345740"/>
            </a:xfrm>
            <a:prstGeom prst="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</p:sp>
        <p:sp>
          <p:nvSpPr>
            <p:cNvPr id="32" name="Прямоугольник 31"/>
            <p:cNvSpPr/>
            <p:nvPr/>
          </p:nvSpPr>
          <p:spPr>
            <a:xfrm>
              <a:off x="0" y="919469"/>
              <a:ext cx="1211706" cy="1345740"/>
            </a:xfrm>
            <a:prstGeom prst="rect">
              <a:avLst/>
            </a:prstGeom>
            <a:grpFill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Обеспечение доступным жильем населения 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2,45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2468562" y="2304703"/>
            <a:ext cx="2160240" cy="980281"/>
            <a:chOff x="3347865" y="15776"/>
            <a:chExt cx="1356891" cy="1183870"/>
          </a:xfrm>
          <a:solidFill>
            <a:srgbClr val="00FF00"/>
          </a:solidFill>
          <a:scene3d>
            <a:camera prst="orthographicFront"/>
            <a:lightRig rig="flat" dir="t"/>
          </a:scene3d>
        </p:grpSpPr>
        <p:sp>
          <p:nvSpPr>
            <p:cNvPr id="34" name="Прямоугольник 33"/>
            <p:cNvSpPr/>
            <p:nvPr/>
          </p:nvSpPr>
          <p:spPr>
            <a:xfrm>
              <a:off x="3347865" y="15776"/>
              <a:ext cx="1356891" cy="1183870"/>
            </a:xfrm>
            <a:prstGeom prst="rect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35" name="Прямоугольник 34"/>
            <p:cNvSpPr/>
            <p:nvPr/>
          </p:nvSpPr>
          <p:spPr>
            <a:xfrm>
              <a:off x="3347865" y="15776"/>
              <a:ext cx="1356891" cy="1183870"/>
            </a:xfrm>
            <a:prstGeom prst="rect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муниципального управления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1,66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0" name="Picture 6" descr="\\Adminpro\обмен\1 Обмен в отделе\картинки\жилье\жилье 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2" y="1772816"/>
            <a:ext cx="591270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Группа 36"/>
          <p:cNvGrpSpPr/>
          <p:nvPr/>
        </p:nvGrpSpPr>
        <p:grpSpPr>
          <a:xfrm>
            <a:off x="2468562" y="3284984"/>
            <a:ext cx="2175445" cy="974774"/>
            <a:chOff x="0" y="93865"/>
            <a:chExt cx="1270522" cy="1062427"/>
          </a:xfrm>
          <a:solidFill>
            <a:srgbClr val="FF9900"/>
          </a:solidFill>
          <a:scene3d>
            <a:camera prst="orthographicFront"/>
            <a:lightRig rig="flat" dir="t"/>
          </a:scene3d>
        </p:grpSpPr>
        <p:sp>
          <p:nvSpPr>
            <p:cNvPr id="38" name="Прямоугольник 37"/>
            <p:cNvSpPr/>
            <p:nvPr/>
          </p:nvSpPr>
          <p:spPr>
            <a:xfrm>
              <a:off x="8880" y="93865"/>
              <a:ext cx="1261642" cy="978131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Прямоугольник 38"/>
            <p:cNvSpPr/>
            <p:nvPr/>
          </p:nvSpPr>
          <p:spPr>
            <a:xfrm>
              <a:off x="0" y="178161"/>
              <a:ext cx="1261642" cy="97813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сельского хозяйства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0,58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1" name="Picture 7" descr="\\Adminpro\обмен\1 Обмен в отделе\картинки\67590_watermark_12_12_rightbottom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2" y="3717032"/>
            <a:ext cx="591270" cy="54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Группа 40"/>
          <p:cNvGrpSpPr/>
          <p:nvPr/>
        </p:nvGrpSpPr>
        <p:grpSpPr>
          <a:xfrm>
            <a:off x="2468562" y="4194596"/>
            <a:ext cx="2185393" cy="1394536"/>
            <a:chOff x="4722781" y="3165433"/>
            <a:chExt cx="1832133" cy="1653478"/>
          </a:xfrm>
          <a:solidFill>
            <a:srgbClr val="FF0066"/>
          </a:solidFill>
          <a:scene3d>
            <a:camera prst="orthographicFront"/>
            <a:lightRig rig="flat" dir="t"/>
          </a:scene3d>
        </p:grpSpPr>
        <p:sp>
          <p:nvSpPr>
            <p:cNvPr id="42" name="Прямоугольник 41"/>
            <p:cNvSpPr/>
            <p:nvPr/>
          </p:nvSpPr>
          <p:spPr>
            <a:xfrm>
              <a:off x="4722781" y="3165433"/>
              <a:ext cx="1832133" cy="1653478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43" name="Прямоугольник 42"/>
            <p:cNvSpPr/>
            <p:nvPr/>
          </p:nvSpPr>
          <p:spPr>
            <a:xfrm>
              <a:off x="4722781" y="3165433"/>
              <a:ext cx="1832133" cy="165347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Обеспечение общественного порядка и противодействие преступности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,67 %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2468562" y="5589133"/>
            <a:ext cx="2160240" cy="887769"/>
            <a:chOff x="3627518" y="4222954"/>
            <a:chExt cx="1385058" cy="1238045"/>
          </a:xfrm>
          <a:solidFill>
            <a:srgbClr val="660066"/>
          </a:solidFill>
          <a:scene3d>
            <a:camera prst="orthographicFront"/>
            <a:lightRig rig="flat" dir="t"/>
          </a:scene3d>
        </p:grpSpPr>
        <p:sp>
          <p:nvSpPr>
            <p:cNvPr id="45" name="Прямоугольник 44"/>
            <p:cNvSpPr/>
            <p:nvPr/>
          </p:nvSpPr>
          <p:spPr>
            <a:xfrm>
              <a:off x="3627518" y="4222954"/>
              <a:ext cx="1385058" cy="1238045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46" name="Прямоугольник 45"/>
            <p:cNvSpPr/>
            <p:nvPr/>
          </p:nvSpPr>
          <p:spPr>
            <a:xfrm>
              <a:off x="3627518" y="4222954"/>
              <a:ext cx="1385058" cy="123804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Охрана окружающей среды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0,92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2" name="Picture 8" descr="\\Adminpro\обмен\1 Обмен в отделе\картинки\мун 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2" y="2794842"/>
            <a:ext cx="591270" cy="49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Adminpro\обмен\1 Обмен в отделе\картинки\39124614_prirodnuyy_komitet.gi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2" y="5949280"/>
            <a:ext cx="658181" cy="52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9" name="Группа 48"/>
          <p:cNvGrpSpPr/>
          <p:nvPr/>
        </p:nvGrpSpPr>
        <p:grpSpPr>
          <a:xfrm>
            <a:off x="4628802" y="1343550"/>
            <a:ext cx="2078640" cy="1149345"/>
            <a:chOff x="4283973" y="3943511"/>
            <a:chExt cx="1998154" cy="1489139"/>
          </a:xfrm>
          <a:solidFill>
            <a:srgbClr val="00CCFF"/>
          </a:solidFill>
          <a:scene3d>
            <a:camera prst="orthographicFront"/>
            <a:lightRig rig="flat" dir="t"/>
          </a:scene3d>
        </p:grpSpPr>
        <p:sp>
          <p:nvSpPr>
            <p:cNvPr id="50" name="Прямоугольник 49"/>
            <p:cNvSpPr/>
            <p:nvPr/>
          </p:nvSpPr>
          <p:spPr>
            <a:xfrm>
              <a:off x="4283973" y="3943511"/>
              <a:ext cx="1998154" cy="1489139"/>
            </a:xfrm>
            <a:prstGeom prst="rect">
              <a:avLst/>
            </a:prstGeom>
            <a:grpFill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51" name="Прямоугольник 50"/>
            <p:cNvSpPr/>
            <p:nvPr/>
          </p:nvSpPr>
          <p:spPr>
            <a:xfrm>
              <a:off x="4283973" y="3943511"/>
              <a:ext cx="1998154" cy="1489139"/>
            </a:xfrm>
            <a:prstGeom prst="rect">
              <a:avLst/>
            </a:prstGeom>
            <a:grpFill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Электронный муниципалитет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0,88 %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4" name="Picture 10" descr="\\Adminpro\обмен\1 Обмен в отделе\картинки\images (1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18" y="2024844"/>
            <a:ext cx="678561" cy="46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3" name="Группа 52"/>
          <p:cNvGrpSpPr/>
          <p:nvPr/>
        </p:nvGrpSpPr>
        <p:grpSpPr>
          <a:xfrm>
            <a:off x="4605797" y="2470500"/>
            <a:ext cx="2061542" cy="1402803"/>
            <a:chOff x="2575" y="159795"/>
            <a:chExt cx="2380364" cy="1759701"/>
          </a:xfrm>
          <a:solidFill>
            <a:srgbClr val="FF0066"/>
          </a:solidFill>
          <a:scene3d>
            <a:camera prst="orthographicFront"/>
            <a:lightRig rig="flat" dir="t"/>
          </a:scene3d>
        </p:grpSpPr>
        <p:sp>
          <p:nvSpPr>
            <p:cNvPr id="54" name="Прямоугольник 53"/>
            <p:cNvSpPr/>
            <p:nvPr/>
          </p:nvSpPr>
          <p:spPr>
            <a:xfrm>
              <a:off x="2575" y="159795"/>
              <a:ext cx="2380364" cy="1759701"/>
            </a:xfrm>
            <a:prstGeom prst="rect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55" name="Прямоугольник 54"/>
            <p:cNvSpPr/>
            <p:nvPr/>
          </p:nvSpPr>
          <p:spPr>
            <a:xfrm>
              <a:off x="2575" y="159795"/>
              <a:ext cx="2380364" cy="1759701"/>
            </a:xfrm>
            <a:prstGeom prst="rect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Экономическое развитие и инновационная экономика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0,50%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6" name="Группа 55"/>
          <p:cNvGrpSpPr/>
          <p:nvPr/>
        </p:nvGrpSpPr>
        <p:grpSpPr>
          <a:xfrm>
            <a:off x="4628802" y="3895699"/>
            <a:ext cx="2070231" cy="1112854"/>
            <a:chOff x="179514" y="231799"/>
            <a:chExt cx="1334988" cy="3278720"/>
          </a:xfrm>
          <a:solidFill>
            <a:srgbClr val="00FF00"/>
          </a:solidFill>
          <a:scene3d>
            <a:camera prst="orthographicFront"/>
            <a:lightRig rig="flat" dir="t"/>
          </a:scene3d>
        </p:grpSpPr>
        <p:sp>
          <p:nvSpPr>
            <p:cNvPr id="57" name="Прямоугольник 56"/>
            <p:cNvSpPr/>
            <p:nvPr/>
          </p:nvSpPr>
          <p:spPr>
            <a:xfrm>
              <a:off x="179514" y="231799"/>
              <a:ext cx="1334988" cy="3278720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</p:sp>
        <p:sp>
          <p:nvSpPr>
            <p:cNvPr id="58" name="Прямоугольник 57"/>
            <p:cNvSpPr/>
            <p:nvPr/>
          </p:nvSpPr>
          <p:spPr>
            <a:xfrm>
              <a:off x="179514" y="231799"/>
              <a:ext cx="1334988" cy="327872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здравоохранения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0,99 %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5" name="Picture 11" descr="\\Adminpro\обмен\1 Обмен в отделе\картинки\22(1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2" y="5055787"/>
            <a:ext cx="519262" cy="533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\\Adminpro\обмен\1 Обмен в отделе\картинки\df28e6f7243e1c94851efba76fe1883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189" y="4492452"/>
            <a:ext cx="584301" cy="51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" name="Группа 60"/>
          <p:cNvGrpSpPr/>
          <p:nvPr/>
        </p:nvGrpSpPr>
        <p:grpSpPr>
          <a:xfrm>
            <a:off x="4628802" y="5003223"/>
            <a:ext cx="2078640" cy="1490741"/>
            <a:chOff x="5680609" y="0"/>
            <a:chExt cx="2608294" cy="2494511"/>
          </a:xfrm>
          <a:solidFill>
            <a:srgbClr val="FF9900"/>
          </a:solidFill>
          <a:scene3d>
            <a:camera prst="orthographicFront"/>
            <a:lightRig rig="flat" dir="t"/>
          </a:scene3d>
        </p:grpSpPr>
        <p:sp>
          <p:nvSpPr>
            <p:cNvPr id="62" name="Прямоугольник 61"/>
            <p:cNvSpPr/>
            <p:nvPr/>
          </p:nvSpPr>
          <p:spPr>
            <a:xfrm>
              <a:off x="5680609" y="0"/>
              <a:ext cx="2608294" cy="2494511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63" name="Прямоугольник 62"/>
            <p:cNvSpPr/>
            <p:nvPr/>
          </p:nvSpPr>
          <p:spPr>
            <a:xfrm>
              <a:off x="5680609" y="0"/>
              <a:ext cx="2608294" cy="249451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Обеспечение качественными жилищно – коммунальными услугами населения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1,07</a:t>
              </a: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4" name="Группа 63"/>
          <p:cNvGrpSpPr/>
          <p:nvPr/>
        </p:nvGrpSpPr>
        <p:grpSpPr>
          <a:xfrm>
            <a:off x="6667339" y="1321163"/>
            <a:ext cx="2290352" cy="1032773"/>
            <a:chOff x="0" y="21414"/>
            <a:chExt cx="2333233" cy="2303298"/>
          </a:xfrm>
          <a:solidFill>
            <a:srgbClr val="FF0000"/>
          </a:solidFill>
          <a:scene3d>
            <a:camera prst="orthographicFront"/>
            <a:lightRig rig="flat" dir="t"/>
          </a:scene3d>
        </p:grpSpPr>
        <p:sp>
          <p:nvSpPr>
            <p:cNvPr id="65" name="Прямоугольник 64"/>
            <p:cNvSpPr/>
            <p:nvPr/>
          </p:nvSpPr>
          <p:spPr>
            <a:xfrm>
              <a:off x="27193" y="21414"/>
              <a:ext cx="2306040" cy="2303298"/>
            </a:xfrm>
            <a:prstGeom prst="rect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66" name="Прямоугольник 65"/>
            <p:cNvSpPr/>
            <p:nvPr/>
          </p:nvSpPr>
          <p:spPr>
            <a:xfrm>
              <a:off x="0" y="21414"/>
              <a:ext cx="2306040" cy="2303298"/>
            </a:xfrm>
            <a:prstGeom prst="rect">
              <a:avLst/>
            </a:prstGeom>
            <a:grp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Пожарная безопасность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0,07 %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7" name="Группа 66"/>
          <p:cNvGrpSpPr/>
          <p:nvPr/>
        </p:nvGrpSpPr>
        <p:grpSpPr>
          <a:xfrm>
            <a:off x="6685731" y="2353936"/>
            <a:ext cx="2265455" cy="1075064"/>
            <a:chOff x="11699" y="663853"/>
            <a:chExt cx="4392864" cy="2511447"/>
          </a:xfrm>
          <a:solidFill>
            <a:srgbClr val="FF9900"/>
          </a:solidFill>
          <a:scene3d>
            <a:camera prst="orthographicFront"/>
            <a:lightRig rig="flat" dir="t"/>
          </a:scene3d>
        </p:grpSpPr>
        <p:sp>
          <p:nvSpPr>
            <p:cNvPr id="68" name="Прямоугольник 67"/>
            <p:cNvSpPr/>
            <p:nvPr/>
          </p:nvSpPr>
          <p:spPr>
            <a:xfrm>
              <a:off x="11699" y="663853"/>
              <a:ext cx="4392864" cy="2511447"/>
            </a:xfrm>
            <a:prstGeom prst="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69" name="Прямоугольник 68"/>
            <p:cNvSpPr/>
            <p:nvPr/>
          </p:nvSpPr>
          <p:spPr>
            <a:xfrm>
              <a:off x="11699" y="663853"/>
              <a:ext cx="4392864" cy="2511447"/>
            </a:xfrm>
            <a:prstGeom prst="rect">
              <a:avLst/>
            </a:prstGeom>
            <a:grp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latin typeface="Times New Roman" pitchFamily="18" charset="0"/>
                  <a:cs typeface="Times New Roman" pitchFamily="18" charset="0"/>
                </a:rPr>
                <a:t>Доступная среда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latin typeface="Times New Roman" pitchFamily="18" charset="0"/>
                  <a:cs typeface="Times New Roman" pitchFamily="18" charset="0"/>
                </a:rPr>
                <a:t>0,08 %</a:t>
              </a: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6677329" y="3381527"/>
            <a:ext cx="2287159" cy="905478"/>
            <a:chOff x="6314528" y="1356145"/>
            <a:chExt cx="2829471" cy="2473551"/>
          </a:xfrm>
          <a:solidFill>
            <a:srgbClr val="00CCFF"/>
          </a:solidFill>
          <a:scene3d>
            <a:camera prst="orthographicFront"/>
            <a:lightRig rig="flat" dir="t"/>
          </a:scene3d>
        </p:grpSpPr>
        <p:sp>
          <p:nvSpPr>
            <p:cNvPr id="71" name="Прямоугольник 70"/>
            <p:cNvSpPr/>
            <p:nvPr/>
          </p:nvSpPr>
          <p:spPr>
            <a:xfrm>
              <a:off x="6314528" y="1356145"/>
              <a:ext cx="2829471" cy="2473551"/>
            </a:xfrm>
            <a:prstGeom prst="rect">
              <a:avLst/>
            </a:prstGeom>
            <a:grpFill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72" name="Прямоугольник 71"/>
            <p:cNvSpPr/>
            <p:nvPr/>
          </p:nvSpPr>
          <p:spPr>
            <a:xfrm>
              <a:off x="6314528" y="1356145"/>
              <a:ext cx="2829471" cy="2473551"/>
            </a:xfrm>
            <a:prstGeom prst="rect">
              <a:avLst/>
            </a:prstGeom>
            <a:grpFill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физической культуры и спорта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0,05 %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7" name="Picture 13" descr="\\Adminpro\обмен\1 Обмен в отделе\картинки\эконом\images (3)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802" y="3429000"/>
            <a:ext cx="735286" cy="50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4" name="Группа 73"/>
          <p:cNvGrpSpPr/>
          <p:nvPr/>
        </p:nvGrpSpPr>
        <p:grpSpPr>
          <a:xfrm>
            <a:off x="6665057" y="4258456"/>
            <a:ext cx="2310047" cy="1128653"/>
            <a:chOff x="0" y="3890554"/>
            <a:chExt cx="3170149" cy="1570445"/>
          </a:xfrm>
          <a:solidFill>
            <a:srgbClr val="FF0066"/>
          </a:solidFill>
          <a:scene3d>
            <a:camera prst="orthographicFront"/>
            <a:lightRig rig="flat" dir="t"/>
          </a:scene3d>
        </p:grpSpPr>
        <p:sp>
          <p:nvSpPr>
            <p:cNvPr id="75" name="Прямоугольник 74"/>
            <p:cNvSpPr/>
            <p:nvPr/>
          </p:nvSpPr>
          <p:spPr>
            <a:xfrm>
              <a:off x="0" y="3890554"/>
              <a:ext cx="3170149" cy="1570445"/>
            </a:xfrm>
            <a:prstGeom prst="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6" name="Прямоугольник 75"/>
            <p:cNvSpPr/>
            <p:nvPr/>
          </p:nvSpPr>
          <p:spPr>
            <a:xfrm>
              <a:off x="0" y="3890554"/>
              <a:ext cx="3170149" cy="157044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Молодежь Октябрьского района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0,04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7" name="Группа 76"/>
          <p:cNvGrpSpPr/>
          <p:nvPr/>
        </p:nvGrpSpPr>
        <p:grpSpPr>
          <a:xfrm>
            <a:off x="6647469" y="5387111"/>
            <a:ext cx="2327636" cy="1106854"/>
            <a:chOff x="2627756" y="663827"/>
            <a:chExt cx="2665201" cy="1827080"/>
          </a:xfrm>
          <a:solidFill>
            <a:srgbClr val="0000FF"/>
          </a:solidFill>
          <a:scene3d>
            <a:camera prst="orthographicFront"/>
            <a:lightRig rig="flat" dir="t"/>
          </a:scene3d>
        </p:grpSpPr>
        <p:sp>
          <p:nvSpPr>
            <p:cNvPr id="78" name="Прямоугольник 77"/>
            <p:cNvSpPr/>
            <p:nvPr/>
          </p:nvSpPr>
          <p:spPr>
            <a:xfrm>
              <a:off x="2627756" y="663827"/>
              <a:ext cx="2665201" cy="1827080"/>
            </a:xfrm>
            <a:prstGeom prst="rect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79" name="Прямоугольник 78"/>
            <p:cNvSpPr/>
            <p:nvPr/>
          </p:nvSpPr>
          <p:spPr>
            <a:xfrm>
              <a:off x="2627756" y="663827"/>
              <a:ext cx="2665201" cy="182708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Развитие ТОС 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latin typeface="Times New Roman" pitchFamily="18" charset="0"/>
                  <a:cs typeface="Times New Roman" pitchFamily="18" charset="0"/>
                </a:rPr>
                <a:t>0,02 %</a:t>
              </a:r>
              <a:endParaRPr lang="ru-RU" sz="16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38" name="Picture 14" descr="\\Adminpro\обмен\1 Обмен в отделе\картинки\жкх\крпувр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204" y="6178716"/>
            <a:ext cx="650876" cy="30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\\Adminpro\обмен\1 Обмен в отделе\картинки\пб\324214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509" y="1888162"/>
            <a:ext cx="778811" cy="465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\\Adminpro\обмен\1 Обмен в отделе\картинки\image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033" y="4750437"/>
            <a:ext cx="948867" cy="63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\\Adminpro\обмен\1 Обмен в отделе\картинки\589150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469" y="5928701"/>
            <a:ext cx="804851" cy="56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\\Adminpro\обмен\1 Обмен в отделе\картинки\8f94c54942cd64d2d78a41ad20346858.gi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731" y="3873303"/>
            <a:ext cx="784981" cy="41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\\Adminpro\обмен\1 Обмен в отделе\картинки\ддддддд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442" y="2966583"/>
            <a:ext cx="763270" cy="41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09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662537"/>
            <a:ext cx="8856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Доля муниципальных программ социальной направленности в общем объеме программных расходов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699358492"/>
              </p:ext>
            </p:extLst>
          </p:nvPr>
        </p:nvGraphicFramePr>
        <p:xfrm>
          <a:off x="323528" y="1397000"/>
          <a:ext cx="8640960" cy="5344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8776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9512" y="836712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Расходы бюджета Октябрьского района, формируемые в рамках муниципальных программ Октябрьского района, и непрограммные расходы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637024103"/>
              </p:ext>
            </p:extLst>
          </p:nvPr>
        </p:nvGraphicFramePr>
        <p:xfrm>
          <a:off x="2339752" y="1556792"/>
          <a:ext cx="252028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1002786" y="5254490"/>
            <a:ext cx="605451" cy="402437"/>
            <a:chOff x="-74979" y="514436"/>
            <a:chExt cx="2219809" cy="230424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0" name="Овал 9"/>
            <p:cNvSpPr/>
            <p:nvPr/>
          </p:nvSpPr>
          <p:spPr>
            <a:xfrm>
              <a:off x="-74979" y="514436"/>
              <a:ext cx="2219809" cy="2304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1" name="Овал 4"/>
            <p:cNvSpPr/>
            <p:nvPr/>
          </p:nvSpPr>
          <p:spPr>
            <a:xfrm>
              <a:off x="234993" y="786157"/>
              <a:ext cx="1279890" cy="17608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619672" y="5212198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расходы бюджета, формируемые в рамках муниципальных программ Октябрьского района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975103" y="6093296"/>
            <a:ext cx="605451" cy="402437"/>
          </a:xfrm>
          <a:prstGeom prst="ellipse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2700" prstMaterial="clear">
            <a:bevelT w="177800" h="254000"/>
            <a:bevelB w="152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22" name="Прямоугольник 21"/>
          <p:cNvSpPr/>
          <p:nvPr/>
        </p:nvSpPr>
        <p:spPr>
          <a:xfrm>
            <a:off x="1688282" y="6067902"/>
            <a:ext cx="61926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 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епрограммные расходы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927851604"/>
              </p:ext>
            </p:extLst>
          </p:nvPr>
        </p:nvGraphicFramePr>
        <p:xfrm>
          <a:off x="179512" y="1556792"/>
          <a:ext cx="252028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2858952895"/>
              </p:ext>
            </p:extLst>
          </p:nvPr>
        </p:nvGraphicFramePr>
        <p:xfrm>
          <a:off x="4499992" y="1556792"/>
          <a:ext cx="252028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3642372680"/>
              </p:ext>
            </p:extLst>
          </p:nvPr>
        </p:nvGraphicFramePr>
        <p:xfrm>
          <a:off x="6660232" y="1556792"/>
          <a:ext cx="252028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-36512" y="162880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2014 год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(первонач.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принятый)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23728" y="1866310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83968" y="1866310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92577" y="1866310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</p:spTree>
    <p:extLst>
      <p:ext uri="{BB962C8B-B14F-4D97-AF65-F5344CB8AC3E}">
        <p14:creationId xmlns:p14="http://schemas.microsoft.com/office/powerpoint/2010/main" val="222867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7142" y="712918"/>
            <a:ext cx="7772400" cy="461913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на сельское хозяйство и рыболовство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  <p:graphicFrame>
        <p:nvGraphicFramePr>
          <p:cNvPr id="27" name="Схема 26"/>
          <p:cNvGraphicFramePr/>
          <p:nvPr>
            <p:extLst>
              <p:ext uri="{D42A27DB-BD31-4B8C-83A1-F6EECF244321}">
                <p14:modId xmlns:p14="http://schemas.microsoft.com/office/powerpoint/2010/main" val="2040946069"/>
              </p:ext>
            </p:extLst>
          </p:nvPr>
        </p:nvGraphicFramePr>
        <p:xfrm>
          <a:off x="467544" y="1196752"/>
          <a:ext cx="849694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2493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7240" y="1412776"/>
            <a:ext cx="4608512" cy="122413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Темп роста оборота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малых и средних предприятий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2530" y="663387"/>
            <a:ext cx="7175351" cy="461357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Малое и среднее предпринимательство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525055" y="1340768"/>
            <a:ext cx="3087500" cy="1296143"/>
          </a:xfrm>
          <a:prstGeom prst="ellipse">
            <a:avLst/>
          </a:prstGeom>
          <a:solidFill>
            <a:srgbClr val="00CC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2016 году по сравнению с 2013 годом – 112,7 процента</a:t>
            </a:r>
            <a:endParaRPr lang="ru-RU" sz="1600" dirty="0">
              <a:ln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251521" y="5019055"/>
            <a:ext cx="4839951" cy="162017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Количество субъектов малого и среднего предпринимательства в расчете на 1 тысячу человек населения Октябрьского района</a:t>
            </a:r>
          </a:p>
        </p:txBody>
      </p:sp>
      <p:sp>
        <p:nvSpPr>
          <p:cNvPr id="11" name="Подзаголовок 2"/>
          <p:cNvSpPr txBox="1">
            <a:spLocks noChangeAspect="1"/>
          </p:cNvSpPr>
          <p:nvPr/>
        </p:nvSpPr>
        <p:spPr>
          <a:xfrm>
            <a:off x="251521" y="2889499"/>
            <a:ext cx="4968552" cy="21240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Доля среднесписочной численности работников (без внешних совместителей) малых и средних предприятий в среднесписочной численности всех предприятий и организаций</a:t>
            </a: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5508104" y="3450155"/>
            <a:ext cx="3096343" cy="1296143"/>
          </a:xfrm>
          <a:prstGeom prst="ellipse">
            <a:avLst/>
          </a:prstGeom>
          <a:solidFill>
            <a:srgbClr val="00CC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к 2016 году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sz="1600" dirty="0">
              <a:ln>
                <a:solidFill>
                  <a:schemeClr val="tx1"/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– 40,0 процента</a:t>
            </a:r>
            <a:endParaRPr lang="ru-RU" sz="1600" dirty="0">
              <a:ln>
                <a:solidFill>
                  <a:schemeClr val="tx1"/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>
          <a:xfrm>
            <a:off x="5622156" y="5181072"/>
            <a:ext cx="2956673" cy="1296143"/>
          </a:xfrm>
          <a:prstGeom prst="ellipse">
            <a:avLst/>
          </a:prstGeom>
          <a:solidFill>
            <a:srgbClr val="00CC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к 2016 году - 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ln>
                  <a:solidFill>
                    <a:schemeClr val="tx1"/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не менее 29,5  единиц</a:t>
            </a:r>
            <a:endParaRPr lang="ru-RU" sz="1600" dirty="0">
              <a:ln>
                <a:solidFill>
                  <a:schemeClr val="tx1"/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05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31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83114"/>
            <a:ext cx="1296144" cy="21823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99792" y="2420888"/>
            <a:ext cx="55446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Октябрьского района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592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1188934"/>
              </p:ext>
            </p:extLst>
          </p:nvPr>
        </p:nvGraphicFramePr>
        <p:xfrm>
          <a:off x="457200" y="1700808"/>
          <a:ext cx="8229600" cy="442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11560" y="764704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Муниципальные программы на 2015 год</a:t>
            </a:r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-25175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1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660723"/>
            <a:ext cx="2143108" cy="1405479"/>
          </a:xfrm>
          <a:prstGeom prst="rect">
            <a:avLst/>
          </a:prstGeom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762562200"/>
              </p:ext>
            </p:extLst>
          </p:nvPr>
        </p:nvGraphicFramePr>
        <p:xfrm>
          <a:off x="2392380" y="660723"/>
          <a:ext cx="4608512" cy="965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1199" y="2334159"/>
            <a:ext cx="7858180" cy="1166849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«Развитие образования Октябрьского района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2014-2020 годы»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2232497839"/>
              </p:ext>
            </p:extLst>
          </p:nvPr>
        </p:nvGraphicFramePr>
        <p:xfrm>
          <a:off x="251520" y="4293096"/>
          <a:ext cx="2214578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355274582"/>
              </p:ext>
            </p:extLst>
          </p:nvPr>
        </p:nvGraphicFramePr>
        <p:xfrm>
          <a:off x="3131840" y="4509120"/>
          <a:ext cx="2571768" cy="2031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294858023"/>
              </p:ext>
            </p:extLst>
          </p:nvPr>
        </p:nvGraphicFramePr>
        <p:xfrm>
          <a:off x="6444208" y="4437112"/>
          <a:ext cx="2357454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cxnSp>
        <p:nvCxnSpPr>
          <p:cNvPr id="13" name="Прямая со стрелкой 12"/>
          <p:cNvCxnSpPr/>
          <p:nvPr/>
        </p:nvCxnSpPr>
        <p:spPr>
          <a:xfrm>
            <a:off x="7452320" y="3573016"/>
            <a:ext cx="429198" cy="8654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351334" y="3573016"/>
            <a:ext cx="0" cy="90594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357290" y="3573016"/>
            <a:ext cx="285752" cy="9275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161404" y="3696387"/>
            <a:ext cx="50028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программы на 2015 год 878,0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2030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660723"/>
            <a:ext cx="2143108" cy="1405479"/>
          </a:xfrm>
          <a:prstGeom prst="rect">
            <a:avLst/>
          </a:prstGeom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844650078"/>
              </p:ext>
            </p:extLst>
          </p:nvPr>
        </p:nvGraphicFramePr>
        <p:xfrm>
          <a:off x="2392380" y="660723"/>
          <a:ext cx="4608512" cy="965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1199" y="2334159"/>
            <a:ext cx="7858180" cy="1166849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«Пожарная безопасность и защита населения и территорий Октябрьского района от чрезвычайных ситуаций»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71305369"/>
              </p:ext>
            </p:extLst>
          </p:nvPr>
        </p:nvGraphicFramePr>
        <p:xfrm>
          <a:off x="251520" y="4293096"/>
          <a:ext cx="2214578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702329558"/>
              </p:ext>
            </p:extLst>
          </p:nvPr>
        </p:nvGraphicFramePr>
        <p:xfrm>
          <a:off x="3131840" y="4509120"/>
          <a:ext cx="2571768" cy="2031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487665821"/>
              </p:ext>
            </p:extLst>
          </p:nvPr>
        </p:nvGraphicFramePr>
        <p:xfrm>
          <a:off x="6444208" y="4437112"/>
          <a:ext cx="2357454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cxnSp>
        <p:nvCxnSpPr>
          <p:cNvPr id="13" name="Прямая со стрелкой 12"/>
          <p:cNvCxnSpPr/>
          <p:nvPr/>
        </p:nvCxnSpPr>
        <p:spPr>
          <a:xfrm>
            <a:off x="7452320" y="3573016"/>
            <a:ext cx="429198" cy="8654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351334" y="3573016"/>
            <a:ext cx="0" cy="90594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357290" y="3573016"/>
            <a:ext cx="285752" cy="9275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161404" y="3696387"/>
            <a:ext cx="50028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Финансирование программы на 2015 год 1028,1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502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660723"/>
            <a:ext cx="2143108" cy="1405479"/>
          </a:xfrm>
          <a:prstGeom prst="rect">
            <a:avLst/>
          </a:prstGeom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799571086"/>
              </p:ext>
            </p:extLst>
          </p:nvPr>
        </p:nvGraphicFramePr>
        <p:xfrm>
          <a:off x="2392380" y="660723"/>
          <a:ext cx="4608512" cy="965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1199" y="2334159"/>
            <a:ext cx="7858180" cy="1166849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«Социальная поддержка граждан»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2098843756"/>
              </p:ext>
            </p:extLst>
          </p:nvPr>
        </p:nvGraphicFramePr>
        <p:xfrm>
          <a:off x="251520" y="4293096"/>
          <a:ext cx="2214578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387353061"/>
              </p:ext>
            </p:extLst>
          </p:nvPr>
        </p:nvGraphicFramePr>
        <p:xfrm>
          <a:off x="6444208" y="4437112"/>
          <a:ext cx="2357454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cxnSp>
        <p:nvCxnSpPr>
          <p:cNvPr id="13" name="Прямая со стрелкой 12"/>
          <p:cNvCxnSpPr/>
          <p:nvPr/>
        </p:nvCxnSpPr>
        <p:spPr>
          <a:xfrm>
            <a:off x="7452320" y="3573016"/>
            <a:ext cx="429198" cy="8654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357290" y="3573016"/>
            <a:ext cx="285752" cy="9275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161404" y="3696387"/>
            <a:ext cx="50028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Финансирование программы на 2015 год 32446,8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236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660723"/>
            <a:ext cx="2143108" cy="1405479"/>
          </a:xfrm>
          <a:prstGeom prst="rect">
            <a:avLst/>
          </a:prstGeom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139805272"/>
              </p:ext>
            </p:extLst>
          </p:nvPr>
        </p:nvGraphicFramePr>
        <p:xfrm>
          <a:off x="2392380" y="660723"/>
          <a:ext cx="4608512" cy="965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994335"/>
            <a:ext cx="7858180" cy="1166849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«Обеспечение общественного порядка и противодействие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преступности»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2567537345"/>
              </p:ext>
            </p:extLst>
          </p:nvPr>
        </p:nvGraphicFramePr>
        <p:xfrm>
          <a:off x="251520" y="4293096"/>
          <a:ext cx="1800200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228386564"/>
              </p:ext>
            </p:extLst>
          </p:nvPr>
        </p:nvGraphicFramePr>
        <p:xfrm>
          <a:off x="2161403" y="4438475"/>
          <a:ext cx="1978549" cy="2014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930787625"/>
              </p:ext>
            </p:extLst>
          </p:nvPr>
        </p:nvGraphicFramePr>
        <p:xfrm>
          <a:off x="6444208" y="4437112"/>
          <a:ext cx="2016224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cxnSp>
        <p:nvCxnSpPr>
          <p:cNvPr id="13" name="Прямая со стрелкой 12"/>
          <p:cNvCxnSpPr/>
          <p:nvPr/>
        </p:nvCxnSpPr>
        <p:spPr>
          <a:xfrm>
            <a:off x="7452320" y="3573016"/>
            <a:ext cx="429198" cy="8654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5651103" y="3573016"/>
            <a:ext cx="0" cy="90594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357290" y="3510921"/>
            <a:ext cx="285752" cy="9275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123728" y="3140968"/>
            <a:ext cx="500288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Финансирование программы на 2015 год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2090,6 </a:t>
            </a:r>
            <a:r>
              <a:rPr lang="ru-RU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  <p:graphicFrame>
        <p:nvGraphicFramePr>
          <p:cNvPr id="23" name="Схема 22"/>
          <p:cNvGraphicFramePr/>
          <p:nvPr>
            <p:extLst>
              <p:ext uri="{D42A27DB-BD31-4B8C-83A1-F6EECF244321}">
                <p14:modId xmlns:p14="http://schemas.microsoft.com/office/powerpoint/2010/main" val="3554401053"/>
              </p:ext>
            </p:extLst>
          </p:nvPr>
        </p:nvGraphicFramePr>
        <p:xfrm>
          <a:off x="4572000" y="4478959"/>
          <a:ext cx="1728192" cy="1974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  <p:cxnSp>
        <p:nvCxnSpPr>
          <p:cNvPr id="24" name="Прямая со стрелкой 23"/>
          <p:cNvCxnSpPr/>
          <p:nvPr/>
        </p:nvCxnSpPr>
        <p:spPr>
          <a:xfrm flipH="1">
            <a:off x="2843808" y="3524177"/>
            <a:ext cx="285752" cy="9275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9646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660723"/>
            <a:ext cx="2143108" cy="1405479"/>
          </a:xfrm>
          <a:prstGeom prst="rect">
            <a:avLst/>
          </a:prstGeom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6980098"/>
              </p:ext>
            </p:extLst>
          </p:nvPr>
        </p:nvGraphicFramePr>
        <p:xfrm>
          <a:off x="2392380" y="660723"/>
          <a:ext cx="4608512" cy="965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1199" y="2334159"/>
            <a:ext cx="7858180" cy="1166849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«Молодежь Октябрьского района»</a:t>
            </a:r>
          </a:p>
          <a:p>
            <a:pPr algn="ctr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Финансирование программы на 2015 год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621,3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49" y="4221088"/>
            <a:ext cx="79613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03901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876" y="764704"/>
            <a:ext cx="8842248" cy="565732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 Отдела образования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957585332"/>
              </p:ext>
            </p:extLst>
          </p:nvPr>
        </p:nvGraphicFramePr>
        <p:xfrm>
          <a:off x="395536" y="1196752"/>
          <a:ext cx="835292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475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316795171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769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973513461"/>
              </p:ext>
            </p:extLst>
          </p:nvPr>
        </p:nvGraphicFramePr>
        <p:xfrm>
          <a:off x="394681" y="1556792"/>
          <a:ext cx="8568952" cy="5017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Прямая со стрелкой 6"/>
          <p:cNvCxnSpPr/>
          <p:nvPr/>
        </p:nvCxnSpPr>
        <p:spPr>
          <a:xfrm>
            <a:off x="3275856" y="2492896"/>
            <a:ext cx="1238436" cy="108012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95536" y="764704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расходов за счет средств областного бюджета  </a:t>
            </a: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2015– 2017 годах на образование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867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753321945"/>
              </p:ext>
            </p:extLst>
          </p:nvPr>
        </p:nvGraphicFramePr>
        <p:xfrm>
          <a:off x="394681" y="1556792"/>
          <a:ext cx="8568952" cy="5017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Прямая со стрелкой 6"/>
          <p:cNvCxnSpPr/>
          <p:nvPr/>
        </p:nvCxnSpPr>
        <p:spPr>
          <a:xfrm flipV="1">
            <a:off x="3275856" y="2780928"/>
            <a:ext cx="1188132" cy="165618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95536" y="764704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расходов за счет средств бюджета района  </a:t>
            </a:r>
          </a:p>
          <a:p>
            <a:pPr algn="ctr"/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2015– 2017 годах на образование</a:t>
            </a:r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4447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2071678"/>
            <a:ext cx="2357454" cy="1477328"/>
          </a:xfrm>
          <a:prstGeom prst="rect">
            <a:avLst/>
          </a:prstGeom>
          <a:gradFill>
            <a:gsLst>
              <a:gs pos="0">
                <a:srgbClr val="00B0F0"/>
              </a:gs>
              <a:gs pos="0">
                <a:schemeClr val="accent5">
                  <a:shade val="93000"/>
                  <a:satMod val="130000"/>
                </a:schemeClr>
              </a:gs>
              <a:gs pos="0">
                <a:srgbClr val="00CCFF"/>
              </a:gs>
            </a:gsLst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Педагогические работники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образовательных учреждений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общего образования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4161" y="2071678"/>
            <a:ext cx="2358000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Педагогические работники дополнительного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образования детей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57554" y="2071678"/>
            <a:ext cx="2428892" cy="14773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Педагогические работники дошкольных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образовательных учреждений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4088284"/>
            <a:ext cx="2286016" cy="923330"/>
          </a:xfrm>
          <a:prstGeom prst="rect">
            <a:avLst/>
          </a:prstGeom>
          <a:gradFill>
            <a:gsLst>
              <a:gs pos="0">
                <a:srgbClr val="00CCFF"/>
              </a:gs>
              <a:gs pos="99000">
                <a:schemeClr val="accent5">
                  <a:tint val="37000"/>
                  <a:satMod val="300000"/>
                </a:schemeClr>
              </a:gs>
              <a:gs pos="98000">
                <a:schemeClr val="accent5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средней заработной платы в регионе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337434" y="4088290"/>
            <a:ext cx="2449012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 средней заработной платы в сфере общего образования в регионе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243029" y="4088290"/>
            <a:ext cx="2179132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 средней заработной платы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учителей в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регионе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92" y="660999"/>
            <a:ext cx="89067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Повышение заработной платы отдельным категориям работников в соответствии с Указами Президента РФ </a:t>
            </a: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07.05.2012г., № 597 и от 01.06.2012г. № 761 (1)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365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660723"/>
            <a:ext cx="2143108" cy="1405479"/>
          </a:xfrm>
          <a:prstGeom prst="rect">
            <a:avLst/>
          </a:prstGeom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892326084"/>
              </p:ext>
            </p:extLst>
          </p:nvPr>
        </p:nvGraphicFramePr>
        <p:xfrm>
          <a:off x="2392380" y="660723"/>
          <a:ext cx="4608512" cy="965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1199" y="2334159"/>
            <a:ext cx="7858180" cy="734801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Родительская плата – 36 962, 8 тыс. руб.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Образование Октябрьского района</a:t>
            </a:r>
            <a:endParaRPr lang="ru-RU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453" y="0"/>
            <a:ext cx="388716" cy="654500"/>
          </a:xfrm>
          <a:prstGeom prst="rect">
            <a:avLst/>
          </a:prstGeom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642910" y="3356992"/>
            <a:ext cx="7858180" cy="73480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Дополнительные образовательные услуги по общеобразовательным учреждениям – 9 411,0 тыс. руб.</a:t>
            </a:r>
          </a:p>
          <a:p>
            <a:pPr algn="ctr">
              <a:buFont typeface="Arial" pitchFamily="34" charset="0"/>
              <a:buNone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639859" y="4437112"/>
            <a:ext cx="7858180" cy="73480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Дополнительные образовательные услуги по учреждениям  дополнительного образования – 140,0 тыс. руб.</a:t>
            </a:r>
          </a:p>
          <a:p>
            <a:pPr algn="ctr">
              <a:buFont typeface="Arial" pitchFamily="34" charset="0"/>
              <a:buNone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539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83114"/>
            <a:ext cx="1296144" cy="21823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83768" y="2420888"/>
            <a:ext cx="53285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1591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763110"/>
              </p:ext>
            </p:extLst>
          </p:nvPr>
        </p:nvGraphicFramePr>
        <p:xfrm>
          <a:off x="457200" y="1700808"/>
          <a:ext cx="8229600" cy="442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11560" y="764704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Муниципальные программы на 2015 год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51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0030819"/>
              </p:ext>
            </p:extLst>
          </p:nvPr>
        </p:nvGraphicFramePr>
        <p:xfrm>
          <a:off x="179512" y="1916832"/>
          <a:ext cx="8784976" cy="4361869"/>
        </p:xfrm>
        <a:graphic>
          <a:graphicData uri="http://schemas.openxmlformats.org/drawingml/2006/table">
            <a:tbl>
              <a:tblPr firstCol="1" bandRow="1">
                <a:tableStyleId>{8799B23B-EC83-4686-B30A-512413B5E67A}</a:tableStyleId>
              </a:tblPr>
              <a:tblGrid>
                <a:gridCol w="549114"/>
                <a:gridCol w="4740527"/>
                <a:gridCol w="1177589"/>
                <a:gridCol w="1178183"/>
                <a:gridCol w="1139563"/>
              </a:tblGrid>
              <a:tr h="22587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№ </a:t>
                      </a:r>
                      <a:r>
                        <a:rPr lang="ru-RU" sz="2000" dirty="0">
                          <a:effectLst/>
                        </a:rPr>
                        <a:t>п/п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Наименование Указа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2015 </a:t>
                      </a:r>
                      <a:r>
                        <a:rPr lang="ru-RU" sz="2000" dirty="0">
                          <a:effectLst/>
                        </a:rPr>
                        <a:t>год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2016 </a:t>
                      </a:r>
                      <a:r>
                        <a:rPr lang="ru-RU" sz="2000" dirty="0">
                          <a:effectLst/>
                        </a:rPr>
                        <a:t>год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2017 </a:t>
                      </a:r>
                      <a:r>
                        <a:rPr lang="ru-RU" sz="2000" dirty="0">
                          <a:effectLst/>
                        </a:rPr>
                        <a:t>год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 anchor="ctr"/>
                </a:tc>
              </a:tr>
              <a:tr h="353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 </a:t>
                      </a:r>
                      <a:endParaRPr lang="ru-RU" sz="2000" b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ВСЕГО: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17 307,0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effectLst/>
                        </a:rPr>
                        <a:t>20 422,4</a:t>
                      </a:r>
                      <a:endParaRPr lang="ru-RU" sz="2000" b="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       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26 859,5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</a:tr>
              <a:tr h="10602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</a:t>
                      </a: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Указ от 07.05.2012 № 597 «О мероприятиях по реализации государственной социальной </a:t>
                      </a:r>
                      <a:r>
                        <a:rPr lang="ru-RU" sz="2000" dirty="0" smtClean="0">
                          <a:effectLst/>
                        </a:rPr>
                        <a:t>политики»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17 307,0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effectLst/>
                        </a:rPr>
                        <a:t>20 422,4</a:t>
                      </a:r>
                      <a:endParaRPr lang="ru-RU" sz="2000" b="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26 859,5</a:t>
                      </a:r>
                      <a:endParaRPr lang="ru-RU" sz="2000" b="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111" marR="60111" marT="0" marB="0"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3548" y="65450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Финансовое обеспечение Указов Президента </a:t>
            </a: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Российской Федерации (тыс. рублей)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4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210444299"/>
              </p:ext>
            </p:extLst>
          </p:nvPr>
        </p:nvGraphicFramePr>
        <p:xfrm>
          <a:off x="125760" y="3337913"/>
          <a:ext cx="8892480" cy="34893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0366912"/>
              </p:ext>
            </p:extLst>
          </p:nvPr>
        </p:nvGraphicFramePr>
        <p:xfrm>
          <a:off x="426244" y="1886682"/>
          <a:ext cx="8291511" cy="1224136"/>
        </p:xfrm>
        <a:graphic>
          <a:graphicData uri="http://schemas.openxmlformats.org/drawingml/2006/table">
            <a:tbl>
              <a:tblPr bandRow="1">
                <a:tableStyleId>{BC89EF96-8CEA-46FF-86C4-4CE0E7609802}</a:tableStyleId>
              </a:tblPr>
              <a:tblGrid>
                <a:gridCol w="2763837"/>
                <a:gridCol w="2763837"/>
                <a:gridCol w="2763837"/>
              </a:tblGrid>
              <a:tr h="54096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2015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2016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2017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58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22 683,8 руб.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26 277,8 руб.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34 027,5 руб.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58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19 152,0 руб.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23 194,0 руб.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31 019,0 руб.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72448" y="654500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указов Президента Российской Федерации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Повышение заработной платы работников бюджетного сектора экономики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(дополнительные расходы в соответствии с эффективными	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контрактами без учета принятых решений в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2014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году)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0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1317539201"/>
              </p:ext>
            </p:extLst>
          </p:nvPr>
        </p:nvGraphicFramePr>
        <p:xfrm>
          <a:off x="431540" y="1628800"/>
          <a:ext cx="828092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9552" y="836712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Муниципальная программа «Развитие культуры» общий объем расходов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34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7303063"/>
              </p:ext>
            </p:extLst>
          </p:nvPr>
        </p:nvGraphicFramePr>
        <p:xfrm>
          <a:off x="323528" y="1484784"/>
          <a:ext cx="864096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Рисунок 9" descr="http://www.octobdonland.ru/netcat_files/689/619/raion5_0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49080"/>
            <a:ext cx="496855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23528" y="657700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Обеспечение разнообразия и доступности культурных услуг и создания условий для творческой самореализации населения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2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861048"/>
            <a:ext cx="6768752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807237556"/>
              </p:ext>
            </p:extLst>
          </p:nvPr>
        </p:nvGraphicFramePr>
        <p:xfrm>
          <a:off x="539552" y="1573322"/>
          <a:ext cx="8352928" cy="2071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83568" y="836712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Создание условий для выравнивания доступа населения к информационным ресурсам и пользованию услугами библиотек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56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99139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764704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Обеспечение условий для эффективного развития и модернизации системы дополнительного образования в сфере культуры и искусства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64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470" y="4509120"/>
            <a:ext cx="3152144" cy="2098551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498" y="2348880"/>
            <a:ext cx="3188330" cy="2389064"/>
          </a:xfrm>
          <a:prstGeom prst="rect">
            <a:avLst/>
          </a:prstGeom>
          <a:effectLst>
            <a:glow>
              <a:schemeClr val="accent1">
                <a:alpha val="0"/>
              </a:schemeClr>
            </a:glow>
            <a:reflection endPos="0" dist="508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86" y="755127"/>
            <a:ext cx="2964528" cy="214523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386" y="955182"/>
            <a:ext cx="8853110" cy="4371919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ru-RU" sz="1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количество посещений библиотеки до 77 596 человека;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библиотечные кадры с высшим образованием от общего числа библиотекарей до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59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количество массовых мероприятий всего до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203,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них направленных на: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50, 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духовно-нравственное воспитание до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57, 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социально-значимого значения (в т. ч. мероприятия направленные на улучшение демографической ситуации) до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50; 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    охват     населения     в     клубных формированиях до 35,6 % (4 664 человек); 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число  формирований  самодеятельного народного творчества до 82 %;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социальную активность населения в проводимых культурно-массовых мероприятиях до 84 %;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     количество      культурно-досуговых мероприятий всего до 1152, из них направленных на: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 151,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духовно-нравственное воспитание (в т. ч. мероприятия направленные на улучшение демографической ситуации) до 362,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профилактику асоциальных явлений до 219; 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процент охвата учащихся дополнительным образованием до 13 %;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удельный вес преподавателей детских школ искусств с высшим образованием до 60 %; 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увеличить количество учащихся, принимающих участие в конкурсах, фестивалях, выставках, конференциях, в том числе: (международных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8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%; всероссийских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8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%; областных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10,5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%; зональных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(север Ростовской области) до 17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%; районных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36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%.)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наличие детских и преподавательских коллективов до 25;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участие учащихся школы в массовых районных мероприятиях до 35;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 организацию и проведение концертов для МОУ, МДОУ до 50;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совершенствование педагогического уровня (преподаватели  имеющие категорию) до 80 %.</a:t>
            </a:r>
          </a:p>
          <a:p>
            <a:pPr marL="0" indent="0"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увеличить долю поступления выпускников в год в профильные </a:t>
            </a:r>
            <a:r>
              <a:rPr lang="ru-RU" sz="1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СУЗы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или ВУЗы из числа одаренных детей до 10 %.</a:t>
            </a:r>
          </a:p>
          <a:p>
            <a:endParaRPr lang="ru-RU" sz="1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8711" y="555072"/>
            <a:ext cx="38604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программы позволит: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9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140968"/>
            <a:ext cx="2520280" cy="2232248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3090143"/>
              </p:ext>
            </p:extLst>
          </p:nvPr>
        </p:nvGraphicFramePr>
        <p:xfrm>
          <a:off x="251520" y="1340768"/>
          <a:ext cx="8784976" cy="4857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11760" y="836712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6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1172318"/>
              </p:ext>
            </p:extLst>
          </p:nvPr>
        </p:nvGraphicFramePr>
        <p:xfrm>
          <a:off x="1659670" y="155679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87824" y="69959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Электронный муниципалитет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08" y="2636912"/>
            <a:ext cx="2754526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7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3589653"/>
              </p:ext>
            </p:extLst>
          </p:nvPr>
        </p:nvGraphicFramePr>
        <p:xfrm>
          <a:off x="565212" y="213285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83568" y="65450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Подпрограмма «По профилактике терроризма и экстремизма, а также минимизации и (или) ликвидации последствий терроризма»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698" y="1323085"/>
            <a:ext cx="1656184" cy="132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45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64096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27 ноября 2014 г. исполнилось  2 года со дня приобретения КИБО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 это время обслуживанием КИБО: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Охвачено 31 населенных пунктов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Число читателей составляет 730 чел.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Выдано книг 8984 экз.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Количество проведенных массовых мероприятий 59</a:t>
            </a:r>
          </a:p>
          <a:p>
            <a:pPr marL="285750" indent="-285750">
              <a:buFontTx/>
              <a:buChar char="-"/>
            </a:pPr>
            <a:endParaRPr lang="ru-RU" sz="2800" dirty="0" smtClean="0"/>
          </a:p>
        </p:txBody>
      </p:sp>
      <p:pic>
        <p:nvPicPr>
          <p:cNvPr id="1026" name="Picture 2" descr="C:\Users\Администратор\Pictures\выборы1\IMG_14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321" y="3573016"/>
            <a:ext cx="2283810" cy="3045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ои документы\КИБО\отчеты\КИБО отчет за август\IMG_14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73016"/>
            <a:ext cx="4060107" cy="3045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7389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867303"/>
            <a:ext cx="52920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КИБО -  это: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850 книг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150 компакт дисков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Сканер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Принтер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Копир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Спутниковая интернет платформа, которая позволяет выйти в интернет из любой точки района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Специальное подъемное устройство  для облегчения доступа людей с ограниченными возможностями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Видеопроекционное, акустическое и звукоусиливающее оборудование, которое можно использовать для проведения  лекций, различных массовых мероприятий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IMG_006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448" y="1196752"/>
            <a:ext cx="3147951" cy="2489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52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3568" y="692696"/>
            <a:ext cx="7561263" cy="49721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ЦЕЛИ деятельности мобильного комплекса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13831" y="1484784"/>
            <a:ext cx="5760639" cy="4536504"/>
          </a:xfrm>
        </p:spPr>
        <p:txBody>
          <a:bodyPr>
            <a:normAutofit fontScale="40000" lnSpcReduction="20000"/>
          </a:bodyPr>
          <a:lstStyle/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информационный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мобильная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библиотека;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выставочный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дистанционный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консультационный и образовательный центр;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детский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площадка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проведения семинаров, мастер-классов и презентаций;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мобильная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общественная приемная;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мобильный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 предоставления государственных услуг населению;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центр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доступа к информации для людей с ограниченными возможностями;</a:t>
            </a:r>
          </a:p>
          <a:p>
            <a:pPr marL="857250" indent="0">
              <a:buFont typeface="Wingdings" pitchFamily="2" charset="2"/>
              <a:buChar char="Ø"/>
            </a:pPr>
            <a:r>
              <a:rPr lang="ru-RU" sz="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центр </a:t>
            </a:r>
            <a:r>
              <a:rPr lang="ru-RU" sz="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технического обеспечения проведения массовых мероприятий и т.д.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88716" cy="654500"/>
          </a:xfrm>
          <a:prstGeom prst="rect">
            <a:avLst/>
          </a:prstGeom>
        </p:spPr>
      </p:pic>
      <p:pic>
        <p:nvPicPr>
          <p:cNvPr id="6" name="Picture 3" descr="IMG_00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680" y="1180352"/>
            <a:ext cx="3236180" cy="2392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IMG_006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433" y="3645024"/>
            <a:ext cx="3217427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7307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Культура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388716" cy="654500"/>
          </a:xfrm>
          <a:prstGeom prst="rect">
            <a:avLst/>
          </a:prstGeom>
        </p:spPr>
      </p:pic>
      <p:pic>
        <p:nvPicPr>
          <p:cNvPr id="5" name="Picture 4" descr="DSC017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73529"/>
            <a:ext cx="1944216" cy="2589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MG_002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173529"/>
            <a:ext cx="2900706" cy="2589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SC0177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73529"/>
            <a:ext cx="2952328" cy="2589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403648" y="3573016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Спутниковая связь КИБО обходится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48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тыс. рублей в год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515299138"/>
              </p:ext>
            </p:extLst>
          </p:nvPr>
        </p:nvGraphicFramePr>
        <p:xfrm>
          <a:off x="179512" y="836712"/>
          <a:ext cx="8712968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39633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2420888"/>
            <a:ext cx="54726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83114"/>
            <a:ext cx="1296144" cy="218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14525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3275856" y="1286762"/>
            <a:ext cx="5760640" cy="4212468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Основным приоритетным направлением в сфере здравоохранения является создание необходимых условий для сохранения здоровья населения. Для этого требуется обеспечение доступности медицинской помощи и повышение эффективности медицинских услуг, объемы, виды и качество которых должны соответствовать уровню заболеваемости и потребностям населения</a:t>
            </a:r>
            <a:endParaRPr lang="ru-RU" sz="24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36712"/>
            <a:ext cx="2933719" cy="53285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-23926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53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1331640" y="957690"/>
            <a:ext cx="6675998" cy="43204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Уровень демографических показателей</a:t>
            </a:r>
            <a:endParaRPr lang="ru-RU" sz="20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652634753"/>
              </p:ext>
            </p:extLst>
          </p:nvPr>
        </p:nvGraphicFramePr>
        <p:xfrm>
          <a:off x="683568" y="1484784"/>
          <a:ext cx="3803808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99948279"/>
              </p:ext>
            </p:extLst>
          </p:nvPr>
        </p:nvGraphicFramePr>
        <p:xfrm>
          <a:off x="4952374" y="1484784"/>
          <a:ext cx="3621146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-23926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57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560" y="548679"/>
            <a:ext cx="3960440" cy="3096345"/>
          </a:xfrm>
          <a:prstGeom prst="rect">
            <a:avLst/>
          </a:prstGeom>
          <a:effectLst>
            <a:softEdge rad="635000"/>
          </a:effectLst>
        </p:spPr>
      </p:pic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046968996"/>
              </p:ext>
            </p:extLst>
          </p:nvPr>
        </p:nvGraphicFramePr>
        <p:xfrm>
          <a:off x="1007604" y="2116620"/>
          <a:ext cx="7560840" cy="45005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-23926"/>
            <a:ext cx="388716" cy="654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9772" y="980728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Увеличение продолжительности жизни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1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092" y="415353"/>
            <a:ext cx="8229600" cy="85010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Причины, формирующие недостаточную динамику в состоянии здоровья населения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Прямая со стрелкой 44"/>
          <p:cNvCxnSpPr/>
          <p:nvPr/>
        </p:nvCxnSpPr>
        <p:spPr>
          <a:xfrm flipH="1" flipV="1">
            <a:off x="6300192" y="2350831"/>
            <a:ext cx="575051" cy="39409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 flipV="1">
            <a:off x="5076056" y="2744924"/>
            <a:ext cx="1511661" cy="13667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V="1">
            <a:off x="2411760" y="2744924"/>
            <a:ext cx="1008112" cy="13667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V="1">
            <a:off x="2224661" y="2528900"/>
            <a:ext cx="403123" cy="2405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 flipV="1">
            <a:off x="4372247" y="2769412"/>
            <a:ext cx="84492" cy="5875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-23926"/>
            <a:ext cx="388716" cy="654500"/>
          </a:xfrm>
          <a:prstGeom prst="rect">
            <a:avLst/>
          </a:prstGeom>
        </p:spPr>
      </p:pic>
      <p:grpSp>
        <p:nvGrpSpPr>
          <p:cNvPr id="21" name="Группа 20"/>
          <p:cNvGrpSpPr/>
          <p:nvPr/>
        </p:nvGrpSpPr>
        <p:grpSpPr>
          <a:xfrm>
            <a:off x="49118" y="2086627"/>
            <a:ext cx="2219809" cy="2304247"/>
            <a:chOff x="-74979" y="514436"/>
            <a:chExt cx="2219809" cy="230424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Овал 21"/>
            <p:cNvSpPr/>
            <p:nvPr/>
          </p:nvSpPr>
          <p:spPr>
            <a:xfrm>
              <a:off x="-74979" y="514436"/>
              <a:ext cx="2219809" cy="2304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23" name="Овал 4"/>
            <p:cNvSpPr/>
            <p:nvPr/>
          </p:nvSpPr>
          <p:spPr>
            <a:xfrm>
              <a:off x="224835" y="778640"/>
              <a:ext cx="1620180" cy="17608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/>
              <a:r>
                <a:rPr lang="ru-RU" sz="16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Несвоевременное обращение за медицинской помощью</a:t>
              </a: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179512" y="3922173"/>
            <a:ext cx="2936069" cy="2753046"/>
            <a:chOff x="-29787" y="505796"/>
            <a:chExt cx="2219809" cy="230424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5" name="Овал 24"/>
            <p:cNvSpPr/>
            <p:nvPr/>
          </p:nvSpPr>
          <p:spPr>
            <a:xfrm>
              <a:off x="-29787" y="505796"/>
              <a:ext cx="2219809" cy="2304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26" name="Овал 4"/>
            <p:cNvSpPr/>
            <p:nvPr/>
          </p:nvSpPr>
          <p:spPr>
            <a:xfrm>
              <a:off x="175686" y="777516"/>
              <a:ext cx="1796570" cy="17608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/>
              <a:r>
                <a:rPr lang="ru-RU" sz="1600" dirty="0">
                  <a:solidFill>
                    <a:srgbClr val="002060"/>
                  </a:solidFill>
                </a:rPr>
                <a:t>Высокая распространенность таких заболеваний, как  артериальная гипертония, гиперхолестеринемия, гипергликемия, избыточная масса тела и ожирение</a:t>
              </a: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2699792" y="3401301"/>
            <a:ext cx="3456384" cy="2964238"/>
            <a:chOff x="-29787" y="572856"/>
            <a:chExt cx="2219809" cy="230424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8" name="Овал 27"/>
            <p:cNvSpPr/>
            <p:nvPr/>
          </p:nvSpPr>
          <p:spPr>
            <a:xfrm>
              <a:off x="-29787" y="572856"/>
              <a:ext cx="2219809" cy="2304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29" name="Овал 4"/>
            <p:cNvSpPr/>
            <p:nvPr/>
          </p:nvSpPr>
          <p:spPr>
            <a:xfrm>
              <a:off x="60889" y="804870"/>
              <a:ext cx="2129133" cy="183143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/>
              <a:r>
                <a:rPr lang="ru-RU" sz="1600" dirty="0">
                  <a:solidFill>
                    <a:srgbClr val="002060"/>
                  </a:solidFill>
                </a:rPr>
                <a:t>Низкая </a:t>
              </a:r>
              <a:r>
                <a:rPr lang="ru-RU" sz="1600" dirty="0" smtClean="0">
                  <a:solidFill>
                    <a:srgbClr val="002060"/>
                  </a:solidFill>
                </a:rPr>
                <a:t>профилактическая активность </a:t>
              </a:r>
              <a:r>
                <a:rPr lang="ru-RU" sz="1600" dirty="0">
                  <a:solidFill>
                    <a:srgbClr val="002060"/>
                  </a:solidFill>
                </a:rPr>
                <a:t>в работе первичного звена здравоохранения, направленная на своевременное выявление заболеваний, патологических состояний и факторов риска, их обуславливающих</a:t>
              </a:r>
              <a:endParaRPr lang="ru-RU" sz="32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6813555" y="1968384"/>
            <a:ext cx="2219809" cy="2304247"/>
            <a:chOff x="-74979" y="514436"/>
            <a:chExt cx="2219809" cy="230424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8" name="Овал 37"/>
            <p:cNvSpPr/>
            <p:nvPr/>
          </p:nvSpPr>
          <p:spPr>
            <a:xfrm>
              <a:off x="-74979" y="514436"/>
              <a:ext cx="2219809" cy="2304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39" name="Овал 4"/>
            <p:cNvSpPr/>
            <p:nvPr/>
          </p:nvSpPr>
          <p:spPr>
            <a:xfrm>
              <a:off x="78344" y="778640"/>
              <a:ext cx="1934909" cy="17608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/>
              <a:r>
                <a:rPr lang="ru-RU" sz="1600" dirty="0">
                  <a:solidFill>
                    <a:srgbClr val="002060"/>
                  </a:solidFill>
                </a:rPr>
                <a:t>Низкая мотивация населения на соблюдение здорового образа жизни</a:t>
              </a: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5906186" y="3893762"/>
            <a:ext cx="2995601" cy="2781457"/>
            <a:chOff x="162951" y="691048"/>
            <a:chExt cx="2027071" cy="230424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4" name="Овал 43"/>
            <p:cNvSpPr/>
            <p:nvPr/>
          </p:nvSpPr>
          <p:spPr>
            <a:xfrm>
              <a:off x="162951" y="691048"/>
              <a:ext cx="2027071" cy="2304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46" name="Овал 4"/>
            <p:cNvSpPr/>
            <p:nvPr/>
          </p:nvSpPr>
          <p:spPr>
            <a:xfrm>
              <a:off x="278304" y="927453"/>
              <a:ext cx="1796365" cy="183143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/>
              <a:r>
                <a:rPr lang="ru-RU" sz="1600" dirty="0">
                  <a:solidFill>
                    <a:srgbClr val="002060"/>
                  </a:solidFill>
                </a:rPr>
                <a:t>Высокая распространенность поведенческих факторов риска (курение, злоупотребление алкоголем и наркотиками, недостаточная двигательная активность, нерациональное несбалансированное питание)</a:t>
              </a:r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2224662" y="1351252"/>
            <a:ext cx="4291554" cy="1398771"/>
            <a:chOff x="1117840" y="1851971"/>
            <a:chExt cx="1564890" cy="139877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0" name="Овал 49"/>
            <p:cNvSpPr/>
            <p:nvPr/>
          </p:nvSpPr>
          <p:spPr>
            <a:xfrm>
              <a:off x="1117840" y="1851971"/>
              <a:ext cx="1564890" cy="1398771"/>
            </a:xfrm>
            <a:prstGeom prst="ellipse">
              <a:avLst/>
            </a:prstGeom>
            <a:solidFill>
              <a:srgbClr val="00B0F0">
                <a:alpha val="50000"/>
              </a:srgbClr>
            </a:solidFill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52" name="Овал 4"/>
            <p:cNvSpPr/>
            <p:nvPr/>
          </p:nvSpPr>
          <p:spPr>
            <a:xfrm>
              <a:off x="1337679" y="2016917"/>
              <a:ext cx="1126531" cy="106888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/>
              <a:r>
                <a:rPr lang="ru-RU" sz="2400" dirty="0">
                  <a:solidFill>
                    <a:srgbClr val="002060"/>
                  </a:solidFill>
                </a:rPr>
                <a:t>Здоровье населения Октябрьского района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4633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3995936" y="1052736"/>
            <a:ext cx="5040560" cy="525658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Дальнейшее развитие сферы здравоохранения связано с необходимостью решения существующих проблем. С этой целью разрабатывается ряд программ, направленных на дальнейшее развитие системы охраны здоровья населения, в том числе:</a:t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территориальная программа государственных гарантий бесплатного оказания гражданам медицинской помощи в Ростовской области;</a:t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законопроект Ростовской области «Об областном бюджете на 2015 год и на плановый период 2016 и 2017 годов»;</a:t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муниципальная программа «Развитие здравоохранения»;</a:t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районная программа «Доступная среда» </a:t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 другие.</a:t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5032"/>
            <a:ext cx="3888432" cy="643296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-23926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18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65912"/>
            <a:ext cx="8229600" cy="69148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Динамика расходов областного бюджета на содержание отделения сестринского ухода Кривянской участковой больницы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822295805"/>
              </p:ext>
            </p:extLst>
          </p:nvPr>
        </p:nvGraphicFramePr>
        <p:xfrm>
          <a:off x="971600" y="1484784"/>
          <a:ext cx="727280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2" name="Прямая со стрелкой 11"/>
          <p:cNvCxnSpPr/>
          <p:nvPr/>
        </p:nvCxnSpPr>
        <p:spPr>
          <a:xfrm flipV="1">
            <a:off x="5259193" y="4166937"/>
            <a:ext cx="779745" cy="3430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699792" y="2654769"/>
            <a:ext cx="858778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4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4290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000" kern="1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Постоянное развитие службы скорой помощи находится в сфере внимания Администрации Октябрьского района и правительства Ростовской области. Об этом свидетельствует укрепление материально – технической базы скорой медицинской помощи МБУЗ ЦРБ Октябрьского района. По мероприятию «Софинансирование на приобретение автомобилей скорой медицинской помощи» запланировано</a:t>
            </a:r>
            <a:r>
              <a:rPr lang="ru-RU" sz="2000" kern="1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kern="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220940727"/>
              </p:ext>
            </p:extLst>
          </p:nvPr>
        </p:nvGraphicFramePr>
        <p:xfrm>
          <a:off x="611560" y="3501008"/>
          <a:ext cx="7992888" cy="2767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3266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149080"/>
            <a:ext cx="6886070" cy="25143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56291" y="836712"/>
            <a:ext cx="8229600" cy="142617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рамках муниципальной программы «Развитие здравоохранения», для созданий условий оказания медицинской помощи в 2015 году предусмотрены расходы бюджета района в </a:t>
            </a: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сумме 4288,3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 рублей, в том числе: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18191" y="2276872"/>
            <a:ext cx="8424936" cy="2088232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Tx/>
              <a:buChar char="-"/>
            </a:pP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заработную плату поста рентгенолаборантов –1 441,4 тыс. рублей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endParaRPr lang="ru-RU" sz="2000" b="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Tx/>
              <a:buChar char="-"/>
            </a:pP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противопожарные мероприятия – 1 837,3 тыс. рублей;</a:t>
            </a:r>
          </a:p>
          <a:p>
            <a:pPr marL="342900" indent="-342900" algn="l">
              <a:buFontTx/>
              <a:buChar char="-"/>
            </a:pP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обучение персонала – 26,8 тыс. рублей;</a:t>
            </a:r>
          </a:p>
          <a:p>
            <a:pPr marL="342900" indent="-342900" algn="l">
              <a:buFontTx/>
              <a:buChar char="-"/>
            </a:pP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 оплату коммунальных услуг отделения сестринского ухода – 264,7 тыс. рублей; </a:t>
            </a:r>
            <a:endParaRPr lang="ru-RU" sz="20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Tx/>
              <a:buChar char="-"/>
            </a:pP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вакцинопрофилактику – 463,4 тыс. рублей;</a:t>
            </a:r>
          </a:p>
          <a:p>
            <a:pPr marL="342900" indent="-342900" algn="l">
              <a:buFontTx/>
              <a:buChar char="-"/>
            </a:pPr>
            <a:r>
              <a:rPr lang="ru-RU" sz="20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борьбу с социально-значимыми заболеваниями – 254,7 тыс. рублей.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33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76872"/>
            <a:ext cx="4576181" cy="44974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499992" y="2708920"/>
            <a:ext cx="4470770" cy="30243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целью обеспечения равного доступа инвалидов, наравне с другими, к физическому окружению, к транспорту, к информации и связи, а также объектам и услугам, открытым или предоставляемым для населения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9944" y="404664"/>
            <a:ext cx="8229600" cy="2232248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реализации муниципальной программы «Доступная среда» в 2015 году планируется выделение денежных средств из бюджета Октябрьского района  на приобретение лифтов для МБУЗ ЦРБ Октябрьского района в размере 1313,1 тыс. рублей</a:t>
            </a:r>
            <a:endParaRPr lang="ru-RU" sz="2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00811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Оценка эффективности реализации программ будет осуществляться по следующим целевым показателям: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556792"/>
            <a:ext cx="5256584" cy="432048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ожидаемая продолжительность жизни;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смертность от всех причин;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младенческая смертность;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укомплектованность штатных должностей физическими лицами;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 соотношение средней заработной платы медицинских работников к средней заработной плате по субъекту РФ.</a:t>
            </a:r>
            <a:endParaRPr lang="ru-RU" sz="20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991043"/>
            <a:ext cx="2770534" cy="410445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Здравоохранение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3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2348880"/>
            <a:ext cx="53285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Социальная политика </a:t>
            </a:r>
          </a:p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Октябрьского района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83114"/>
            <a:ext cx="1296144" cy="218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77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958" y="692696"/>
            <a:ext cx="8472084" cy="619472"/>
          </a:xfrm>
        </p:spPr>
        <p:txBody>
          <a:bodyPr>
            <a:normAutofit/>
          </a:bodyPr>
          <a:lstStyle/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юджета Октябрьского района в 2015 году на социальную защиту граждан составят 293 661,8 тыс. рублей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1065355"/>
              </p:ext>
            </p:extLst>
          </p:nvPr>
        </p:nvGraphicFramePr>
        <p:xfrm>
          <a:off x="251520" y="1412776"/>
          <a:ext cx="864096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8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619472"/>
          </a:xfrm>
        </p:spPr>
        <p:txBody>
          <a:bodyPr>
            <a:normAutofit/>
          </a:bodyPr>
          <a:lstStyle/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целях повышения уровня и качества жизни населения в Октябрьском районе приняты муниципальные программы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4294967295"/>
          </p:nvPr>
        </p:nvSpPr>
        <p:spPr>
          <a:xfrm>
            <a:off x="323528" y="1484784"/>
            <a:ext cx="4038600" cy="4958011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pPr algn="ctr"/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 «Социальная поддержка граждан» утвержденная Постановлением Администрации Октябрьского района от 20.09.2013г. № 811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788024" y="1484784"/>
            <a:ext cx="4038600" cy="4958011"/>
          </a:xfrm>
          <a:noFill/>
          <a:ln>
            <a:solidFill>
              <a:srgbClr val="00CC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 . «Доступная среда»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утвержденная Постановлением Администрации Октябрьского района от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23.09.2013г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№ 814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S:\Электронка\Новая папка123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56992"/>
            <a:ext cx="3672408" cy="2809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S:\Электронка\Новая папка123\IMG_84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3600400" cy="2809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9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 animBg="1"/>
      <p:bldP spid="8" grpId="0" build="p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08" y="764704"/>
            <a:ext cx="8856984" cy="2592288"/>
          </a:xfrm>
        </p:spPr>
        <p:txBody>
          <a:bodyPr/>
          <a:lstStyle/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МУНИЦИПАЛЬНАЯ ПРОГРАММА  "ДОСТУПНАЯ СРЕДА»</a:t>
            </a:r>
          </a:p>
          <a:p>
            <a:pPr algn="just">
              <a:buNone/>
            </a:pPr>
            <a:r>
              <a:rPr lang="ru-RU" sz="1600" u="sng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Обеспечение 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беспрепятственного доступа к приоритетным объектам 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услугам 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приоритетных сферах жизнедеятельности инвалидов и других маломобильных групп населения.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sz="1600" u="sng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РЕЗУЛЬТАТЫ: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Увеличение 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количества доступных для инвалидов и других маломобильных групп населения приоритетных объектов социальной инфраструктуры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ru-RU" sz="1600" b="1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E:\обслед платформ с Гусаровой\P12109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870" y="3933056"/>
            <a:ext cx="2724153" cy="21255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2" descr="J:\работа\Мои рисунки2\инвалиды\в лесу колясочни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7" y="3920779"/>
            <a:ext cx="2736949" cy="22050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8" descr="C:\Users\Boss\Desktop\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9435" y="4308969"/>
            <a:ext cx="2485129" cy="2173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8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54500"/>
            <a:ext cx="8229600" cy="470244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Меры социальной поддержки граждан Октябрьского района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1845798"/>
              </p:ext>
            </p:extLst>
          </p:nvPr>
        </p:nvGraphicFramePr>
        <p:xfrm>
          <a:off x="216000" y="648000"/>
          <a:ext cx="8712968" cy="6082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18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712" y="764704"/>
            <a:ext cx="8856984" cy="90750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Объем ассигнований для обеспечения мер подпрограммы «Социальная поддержка семьи и детей» в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2015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году составит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87 205,3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тыс. рублей, в том числе: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555562"/>
              </p:ext>
            </p:extLst>
          </p:nvPr>
        </p:nvGraphicFramePr>
        <p:xfrm>
          <a:off x="103688" y="1772816"/>
          <a:ext cx="8860800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5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654500"/>
            <a:ext cx="8649769" cy="9457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Объем ассигнований для обеспечения мер подпрограммы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«Организация и обеспечение оздоровления и отдыха детей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году составит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8 950,0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224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628800"/>
            <a:ext cx="3966967" cy="25202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ph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95634"/>
            <a:ext cx="3681218" cy="25202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1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933056"/>
            <a:ext cx="3923625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14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84976" cy="105152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Объем ассигнований для обеспечения мер подпрограммы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«Модернизация и развитие системы социального обслуживания»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году составит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50 478,3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S:\Электронка\Новая папка123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16251"/>
            <a:ext cx="3456383" cy="24925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:\Электронка\Новая папка123\IMG_04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7293"/>
            <a:ext cx="3456383" cy="2508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S:\Электронка\Новая папка123\Новая папка\IMG_71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16251"/>
            <a:ext cx="3456383" cy="2508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:\Электронка\Новая папка123\Новая папка\DSCN079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68675"/>
            <a:ext cx="3456383" cy="2492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08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404" y="654500"/>
            <a:ext cx="8229600" cy="686691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Распределение средств по уровням бюджетов на 2015 год и плановый период 2016 – 2017 годы (тыс. рублей)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790413"/>
              </p:ext>
            </p:extLst>
          </p:nvPr>
        </p:nvGraphicFramePr>
        <p:xfrm>
          <a:off x="323528" y="1412776"/>
          <a:ext cx="8496944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УСЗН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488" y="0"/>
            <a:ext cx="388716" cy="6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406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29" b="12601"/>
          <a:stretch/>
        </p:blipFill>
        <p:spPr>
          <a:xfrm>
            <a:off x="5436096" y="693701"/>
            <a:ext cx="3707904" cy="2611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Горизонтальный свиток 4"/>
          <p:cNvSpPr/>
          <p:nvPr/>
        </p:nvSpPr>
        <p:spPr>
          <a:xfrm>
            <a:off x="530559" y="3429000"/>
            <a:ext cx="8231562" cy="3240360"/>
          </a:xfrm>
          <a:prstGeom prst="horizontalScroll">
            <a:avLst/>
          </a:prstGeom>
          <a:solidFill>
            <a:srgbClr val="C00000">
              <a:alpha val="26000"/>
            </a:srgbClr>
          </a:solidFill>
          <a:ln w="41275">
            <a:solidFill>
              <a:srgbClr val="009900"/>
            </a:solidFill>
            <a:rou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bliqueBottomLef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Предложенный на рассмотрение Собрания депутатов Октябрьского района Ростовской области проект бюджета Октябрьского района </a:t>
            </a: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2015-2017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годы создаст дополнительные условия для выполнения поставленных Президентом России, Губернатором области, Главой Октябрьского района стратегических задач в секторах муниципальной ответственности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3" y="667965"/>
            <a:ext cx="3923928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122" y="1556792"/>
            <a:ext cx="1296144" cy="21823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6545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 – экономическое управление Администрации Октябрьского района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1772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3201</TotalTime>
  <Words>4449</Words>
  <Application>Microsoft Office PowerPoint</Application>
  <PresentationFormat>Экран (4:3)</PresentationFormat>
  <Paragraphs>1010</Paragraphs>
  <Slides>84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85" baseType="lpstr">
      <vt:lpstr>Исполнительная</vt:lpstr>
      <vt:lpstr>Презентация PowerPoint</vt:lpstr>
      <vt:lpstr>Презентация PowerPoint</vt:lpstr>
      <vt:lpstr>Презентация PowerPoint</vt:lpstr>
      <vt:lpstr>Основные параметры проекта бюджета Октябрьского района на 2015 год и на плановый период 2016 и 2017 годов (тыс. руб.)</vt:lpstr>
      <vt:lpstr>Основные параметры бюджета Октябрьского района на 2015 год</vt:lpstr>
      <vt:lpstr>Динамика доходов консолидированного бюджета и бюджета Октябрьского района</vt:lpstr>
      <vt:lpstr>Динамика собственных доходов бюджета Октябрьского района</vt:lpstr>
      <vt:lpstr>Динамика поступлений собственных доходов консолидированного бюджета и бюджета Октябрьского района</vt:lpstr>
      <vt:lpstr>Доходы от использования государственной и муниципальной собственности Октябрьского района</vt:lpstr>
      <vt:lpstr>Структура собственных доходов бюджета Октябрьского района в 2015 году</vt:lpstr>
      <vt:lpstr>Динамика поступления налога на доходы физических лиц в бюджет Октябрьского района</vt:lpstr>
      <vt:lpstr>Динамика поступлений собственных доходов консолидированного бюджета и  бюджета Октябрьского района</vt:lpstr>
      <vt:lpstr>Структура поступлений бюджетообразующих налогов в бюджет </vt:lpstr>
      <vt:lpstr>Безвозмездные поступления</vt:lpstr>
      <vt:lpstr>Презентация PowerPoint</vt:lpstr>
      <vt:lpstr>Презентация PowerPoint</vt:lpstr>
      <vt:lpstr>Презентация PowerPoint</vt:lpstr>
      <vt:lpstr>Расходы бюджета Октябрьского района на 2015 год</vt:lpstr>
      <vt:lpstr>Презентация PowerPoint</vt:lpstr>
      <vt:lpstr>Презентация PowerPoint</vt:lpstr>
      <vt:lpstr>Презентация PowerPoint</vt:lpstr>
      <vt:lpstr>Объемы межбюджетных трансфертов бюджетам поселений в 2010-2015 годах</vt:lpstr>
      <vt:lpstr>Презентация PowerPoint</vt:lpstr>
      <vt:lpstr>Презентация PowerPoint</vt:lpstr>
      <vt:lpstr>Презентация PowerPoint</vt:lpstr>
      <vt:lpstr>Динамика расходов бюджета Октябрьского района за счет средств субсидий, субвенций и иных межбюджетных трансфертов в 2013-2017 годах</vt:lpstr>
      <vt:lpstr>Презентация PowerPoint</vt:lpstr>
      <vt:lpstr>Презентация PowerPoint</vt:lpstr>
      <vt:lpstr>Структура муниципальных программ Октябрьского района на 2015 год</vt:lpstr>
      <vt:lpstr>Презентация PowerPoint</vt:lpstr>
      <vt:lpstr>Презентация PowerPoint</vt:lpstr>
      <vt:lpstr>Презентация PowerPoint</vt:lpstr>
      <vt:lpstr>Расходы на сельское хозяйство и рыболовство</vt:lpstr>
      <vt:lpstr>Малое и среднее предпринимательство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Бюджет Отдела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ЦЕЛИ деятельности мобильного комплекса</vt:lpstr>
      <vt:lpstr>Презентация PowerPoint</vt:lpstr>
      <vt:lpstr>Презентация PowerPoint</vt:lpstr>
      <vt:lpstr>Основным приоритетным направлением в сфере здравоохранения является создание необходимых условий для сохранения здоровья населения. Для этого требуется обеспечение доступности медицинской помощи и повышение эффективности медицинских услуг, объемы, виды и качество которых должны соответствовать уровню заболеваемости и потребностям населения</vt:lpstr>
      <vt:lpstr>Презентация PowerPoint</vt:lpstr>
      <vt:lpstr>Презентация PowerPoint</vt:lpstr>
      <vt:lpstr>Причины, формирующие недостаточную динамику в состоянии здоровья населения</vt:lpstr>
      <vt:lpstr>Дальнейшее развитие сферы здравоохранения связано с необходимостью решения существующих проблем. С этой целью разрабатывается ряд программ, направленных на дальнейшее развитие системы охраны здоровья населения, в том числе:  -  территориальная программа государственных гарантий бесплатного оказания гражданам медицинской помощи в Ростовской области;  -  законопроект Ростовской области «Об областном бюджете на 2015 год и на плановый период 2016 и 2017 годов»;  -  муниципальная программа «Развитие здравоохранения»;  -  районная программа «Доступная среда»  и другие. </vt:lpstr>
      <vt:lpstr>Динамика расходов областного бюджета на содержание отделения сестринского ухода Кривянской участковой больницы</vt:lpstr>
      <vt:lpstr>Постоянное развитие службы скорой помощи находится в сфере внимания Администрации Октябрьского района и правительства Ростовской области. Об этом свидетельствует укрепление материально – технической базы скорой медицинской помощи МБУЗ ЦРБ Октябрьского района. По мероприятию «Софинансирование на приобретение автомобилей скорой медицинской помощи» запланировано:</vt:lpstr>
      <vt:lpstr>В рамках муниципальной программы «Развитие здравоохранения», для созданий условий оказания медицинской помощи в 2015 году предусмотрены расходы бюджета района в сумме 4288,3 тыс. рублей, в том числе:</vt:lpstr>
      <vt:lpstr> с целью обеспечения равного доступа инвалидов, наравне с другими, к физическому окружению, к транспорту, к информации и связи, а также объектам и услугам, открытым или предоставляемым для населения</vt:lpstr>
      <vt:lpstr>Оценка эффективности реализации программ будет осуществляться по следующим целевым показателям:</vt:lpstr>
      <vt:lpstr>Презентация PowerPoint</vt:lpstr>
      <vt:lpstr>Расходы бюджета Октябрьского района в 2015 году на социальную защиту граждан составят 293 661,8 тыс. рублей</vt:lpstr>
      <vt:lpstr>В целях повышения уровня и качества жизни населения в Октябрьском районе приняты муниципальные программы </vt:lpstr>
      <vt:lpstr>Презентация PowerPoint</vt:lpstr>
      <vt:lpstr>Меры социальной поддержки граждан Октябрьского района</vt:lpstr>
      <vt:lpstr>Объем ассигнований для обеспечения мер подпрограммы «Социальная поддержка семьи и детей» в 2015 году составит  87 205,3 тыс. рублей, в том числе: </vt:lpstr>
      <vt:lpstr>Объем ассигнований для обеспечения мер подпрограммы «Организация и обеспечение оздоровления и отдыха детей» в 2015 году составит 8 950,0 тыс. рублей</vt:lpstr>
      <vt:lpstr>Объем ассигнований для обеспечения мер подпрограммы «Модернизация и развитие системы социального обслуживания» в 2015 году составит 50 478,3 тыс. рублей</vt:lpstr>
      <vt:lpstr>Распределение средств по уровням бюджетов на 2015 год и плановый период 2016 – 2017 годы (тыс. рублей)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329</cp:revision>
  <cp:lastPrinted>2014-11-17T05:48:05Z</cp:lastPrinted>
  <dcterms:created xsi:type="dcterms:W3CDTF">2013-11-19T11:15:28Z</dcterms:created>
  <dcterms:modified xsi:type="dcterms:W3CDTF">2014-11-28T06:15:08Z</dcterms:modified>
</cp:coreProperties>
</file>